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3657600" cy="3657600"/>
          </a:xfrm>
          <a:prstGeom prst="ellipse">
            <a:avLst/>
          </a:prstGeom>
          <a:solidFill>
            <a:srgbClr val="FF6B35">
              <a:alpha val="70000"/>
            </a:srgbClr>
          </a:solidFill>
          <a:ln w="12700">
            <a:solidFill>
              <a:srgbClr val="FF6B35">
                <a:alpha val="7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2743200"/>
            <a:ext cx="3657600" cy="3657600"/>
          </a:xfrm>
          <a:prstGeom prst="ellipse">
            <a:avLst/>
          </a:prstGeom>
          <a:solidFill>
            <a:srgbClr val="4CAF50">
              <a:alpha val="70000"/>
            </a:srgbClr>
          </a:solidFill>
          <a:ln w="12700">
            <a:solidFill>
              <a:srgbClr val="4CAF50">
                <a:alpha val="7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0" y="182880"/>
            <a:ext cx="1371600" cy="1371600"/>
          </a:xfrm>
          <a:prstGeom prst="ellipse">
            <a:avLst/>
          </a:prstGeom>
          <a:solidFill>
            <a:srgbClr val="FFD700">
              <a:alpha val="80000"/>
            </a:srgbClr>
          </a:solidFill>
          <a:ln w="12700">
            <a:solidFill>
              <a:srgbClr val="FFD700">
                <a:alpha val="8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822960"/>
            <a:ext cx="3200400" cy="3200400"/>
          </a:xfrm>
          <a:prstGeom prst="ellipse">
            <a:avLst/>
          </a:prstGeom>
          <a:solidFill>
            <a:srgbClr val="FFFFFF"/>
          </a:solidFill>
          <a:ln w="76200">
            <a:solidFill>
              <a:srgbClr val="FF6B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051560"/>
            <a:ext cx="2743200" cy="2743200"/>
          </a:xfrm>
          <a:prstGeom prst="ellipse">
            <a:avLst/>
          </a:prstGeom>
          <a:solidFill>
            <a:srgbClr val="FFF3E0"/>
          </a:solidFill>
          <a:ln w="38100">
            <a:solidFill>
              <a:srgbClr val="FFD7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1920240"/>
            <a:ext cx="411480" cy="4114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45920" y="1371600"/>
            <a:ext cx="411480" cy="411480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377440" y="1371600"/>
            <a:ext cx="411480" cy="411480"/>
          </a:xfrm>
          <a:prstGeom prst="ellipse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0" y="2011680"/>
            <a:ext cx="411480" cy="411480"/>
          </a:xfrm>
          <a:prstGeom prst="ellipse">
            <a:avLst/>
          </a:prstGeom>
          <a:solidFill>
            <a:srgbClr val="FFD700"/>
          </a:solidFill>
          <a:ln w="12700">
            <a:solidFill>
              <a:srgbClr val="FFD7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828800" y="2560320"/>
            <a:ext cx="411480" cy="411480"/>
          </a:xfrm>
          <a:prstGeom prst="ellipse">
            <a:avLst/>
          </a:prstGeom>
          <a:solidFill>
            <a:srgbClr val="8BC34A"/>
          </a:solidFill>
          <a:ln w="12700">
            <a:solidFill>
              <a:srgbClr val="8BC34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88720" y="2651760"/>
            <a:ext cx="411480" cy="41148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66160" y="640080"/>
            <a:ext cx="5303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E64A1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Искусство питания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3566160" y="1920240"/>
            <a:ext cx="5303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4CAF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 вкуса, пользы и этикета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3840480" y="2606040"/>
            <a:ext cx="4754880" cy="457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66160" y="2788920"/>
            <a:ext cx="5303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Автор: Глебова Светлана Валентиновна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66160" y="32004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7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учащихся 1–4 классов  •  Интерактивное путешествие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840480" y="4206240"/>
            <a:ext cx="228600" cy="22860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29200" y="4434840"/>
            <a:ext cx="228600" cy="228600"/>
          </a:xfrm>
          <a:prstGeom prst="ellipse">
            <a:avLst/>
          </a:prstGeom>
          <a:solidFill>
            <a:srgbClr val="FFD700"/>
          </a:solidFill>
          <a:ln w="12700">
            <a:solidFill>
              <a:srgbClr val="FFD70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98080" y="4251960"/>
            <a:ext cx="228600" cy="228600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12480" y="4114800"/>
            <a:ext cx="228600" cy="228600"/>
          </a:xfrm>
          <a:prstGeom prst="ellipse">
            <a:avLst/>
          </a:prstGeom>
          <a:solidFill>
            <a:srgbClr val="8BC34A"/>
          </a:solidFill>
          <a:ln w="12700">
            <a:solidFill>
              <a:srgbClr val="8BC34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🎯 Цели занятия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365760" y="1234440"/>
            <a:ext cx="2606040" cy="33832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38100">
            <a:solidFill>
              <a:srgbClr val="FF6B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188720" y="132588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👁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822960" y="2148840"/>
            <a:ext cx="1691640" cy="457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228600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6B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Образовательная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834640"/>
            <a:ext cx="24231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Узнать про здоровое питание,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витамины и правила этикета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3200400" y="1234440"/>
            <a:ext cx="2606040" cy="33832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38100">
            <a:solidFill>
              <a:srgbClr val="E539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023360" y="132588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❤️</a:t>
            </a:r>
            <a:endParaRPr lang="en-US" sz="4000" dirty="0"/>
          </a:p>
        </p:txBody>
      </p:sp>
      <p:sp>
        <p:nvSpPr>
          <p:cNvPr id="11" name="Shape 9"/>
          <p:cNvSpPr/>
          <p:nvPr/>
        </p:nvSpPr>
        <p:spPr>
          <a:xfrm>
            <a:off x="3657600" y="2148840"/>
            <a:ext cx="1691640" cy="45720"/>
          </a:xfrm>
          <a:prstGeom prst="rect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0" y="228600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539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Воспитательная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291840" y="2834640"/>
            <a:ext cx="24231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Уважать труд поваров и родителей,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поведения за столом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35040" y="1234440"/>
            <a:ext cx="2606040" cy="33832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38100">
            <a:solidFill>
              <a:srgbClr val="FFD70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858000" y="132588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💡</a:t>
            </a:r>
            <a:endParaRPr lang="en-US" sz="4000" dirty="0"/>
          </a:p>
        </p:txBody>
      </p:sp>
      <p:sp>
        <p:nvSpPr>
          <p:cNvPr id="16" name="Shape 14"/>
          <p:cNvSpPr/>
          <p:nvPr/>
        </p:nvSpPr>
        <p:spPr>
          <a:xfrm>
            <a:off x="6492240" y="2148840"/>
            <a:ext cx="1691640" cy="45720"/>
          </a:xfrm>
          <a:prstGeom prst="rect">
            <a:avLst/>
          </a:prstGeom>
          <a:solidFill>
            <a:srgbClr val="FFD700"/>
          </a:solidFill>
          <a:ln w="12700">
            <a:solidFill>
              <a:srgbClr val="FFD7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35040" y="228600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D7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Развивающая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126480" y="2834640"/>
            <a:ext cx="24231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Красивая подача блюд →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эстетический вкус и восприятие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Вместе мы узнаем много интересного о еде!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🍽 Зачем нам есть красиво?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4389120" cy="347472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25400">
            <a:solidFill>
              <a:srgbClr val="4CAF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37160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🚗  Еда — не просто «бензин» для машины!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2121408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😊  Красивый стол → лучше настроение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7200" y="2871216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Еда лучше усваивается в спокойной обстановке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3621024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Совместный стол сближает семью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937760" y="1143000"/>
            <a:ext cx="3886200" cy="1691640"/>
          </a:xfrm>
          <a:prstGeom prst="roundRect">
            <a:avLst>
              <a:gd name="adj" fmla="val 8108"/>
            </a:avLst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74920" y="123444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❓ Вопрос детям: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74920" y="1645920"/>
            <a:ext cx="3611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«Что вы чувствуете,</a:t>
            </a: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когда стол красивый</a:t>
            </a: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аккуратный?»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937760" y="2971800"/>
            <a:ext cx="1737360" cy="1554480"/>
          </a:xfrm>
          <a:prstGeom prst="roundRect">
            <a:avLst>
              <a:gd name="adj" fmla="val 5882"/>
            </a:avLst>
          </a:prstGeom>
          <a:solidFill>
            <a:srgbClr val="F1F8E9"/>
          </a:solidFill>
          <a:ln w="25400">
            <a:solidFill>
              <a:srgbClr val="8BC3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37760" y="2971800"/>
            <a:ext cx="17373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CAF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😊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4CAF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Красивый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4CAF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стол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693408" y="3520440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6B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VS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086600" y="2971800"/>
            <a:ext cx="1737360" cy="1554480"/>
          </a:xfrm>
          <a:prstGeom prst="roundRect">
            <a:avLst>
              <a:gd name="adj" fmla="val 5882"/>
            </a:avLst>
          </a:prstGeom>
          <a:solidFill>
            <a:srgbClr val="FFF3E0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086600" y="2971800"/>
            <a:ext cx="17373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64A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😬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E64A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Хаос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E64A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кухне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6A69A"/>
          </a:solidFill>
          <a:ln w="12700">
            <a:solidFill>
              <a:srgbClr val="26A69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Красота начинается с нашего стола!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👁  Витамин A — «Ночной дозор»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011680" cy="2011680"/>
          </a:xfrm>
          <a:prstGeom prst="ellipse">
            <a:avLst/>
          </a:prstGeom>
          <a:solidFill>
            <a:srgbClr val="FF8F00"/>
          </a:solidFill>
          <a:ln w="38100">
            <a:solidFill>
              <a:srgbClr val="E651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097280"/>
            <a:ext cx="20116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</a:t>
            </a:r>
            <a:endParaRPr lang="en-US" sz="8000" dirty="0"/>
          </a:p>
        </p:txBody>
      </p:sp>
      <p:sp>
        <p:nvSpPr>
          <p:cNvPr id="6" name="Shape 4"/>
          <p:cNvSpPr/>
          <p:nvPr/>
        </p:nvSpPr>
        <p:spPr>
          <a:xfrm>
            <a:off x="2560320" y="1097280"/>
            <a:ext cx="3657600" cy="914400"/>
          </a:xfrm>
          <a:prstGeom prst="roundRect">
            <a:avLst>
              <a:gd name="adj" fmla="val 10000"/>
            </a:avLst>
          </a:prstGeom>
          <a:solidFill>
            <a:srgbClr val="FFF3CD"/>
          </a:solidFill>
          <a:ln w="25400">
            <a:solidFill>
              <a:srgbClr val="FF8F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51760" y="1097280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8F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🦸 За что отвечает: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651760" y="1463040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Зоркие глаза в темноте + гладкая кожа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560320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FF8F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🥕 Морковь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767328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FF8F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67328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🎃 Тыква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974336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FF8F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74336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🫑 Перец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560320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FF8F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560320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🍑 Абрикос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767328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FF8F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67328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🧈 Масло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974336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FF8F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74336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🫀 Печень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00800" y="1097280"/>
            <a:ext cx="2468880" cy="2011680"/>
          </a:xfrm>
          <a:prstGeom prst="roundRect">
            <a:avLst>
              <a:gd name="adj" fmla="val 6818"/>
            </a:avLst>
          </a:prstGeom>
          <a:solidFill>
            <a:srgbClr val="FF8F00"/>
          </a:solidFill>
          <a:ln w="25400">
            <a:solidFill>
              <a:srgbClr val="E651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92240" y="11887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⚡ Факт!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92240" y="160020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Морковь + сметана = магия для глаз!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Витамин A усваивается только с жиром 🥄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274320" y="324612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🌙 👁 🌙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3931920"/>
            <a:ext cx="9144000" cy="502920"/>
          </a:xfrm>
          <a:prstGeom prst="rect">
            <a:avLst/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0" y="393192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Ешь морковку — видь в темноте! 🥕✨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</a:rPr>
              <a:t>4/18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⚡ Витамины группы B — «Энерджайзеры»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011680" cy="2011680"/>
          </a:xfrm>
          <a:prstGeom prst="ellipse">
            <a:avLst/>
          </a:prstGeom>
          <a:solidFill>
            <a:srgbClr val="43A047"/>
          </a:solidFill>
          <a:ln w="38100">
            <a:solidFill>
              <a:srgbClr val="1B5E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097280"/>
            <a:ext cx="20116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</a:t>
            </a:r>
            <a:endParaRPr lang="en-US" sz="8000" dirty="0"/>
          </a:p>
        </p:txBody>
      </p:sp>
      <p:sp>
        <p:nvSpPr>
          <p:cNvPr id="6" name="Shape 4"/>
          <p:cNvSpPr/>
          <p:nvPr/>
        </p:nvSpPr>
        <p:spPr>
          <a:xfrm>
            <a:off x="2560320" y="1097280"/>
            <a:ext cx="3657600" cy="914400"/>
          </a:xfrm>
          <a:prstGeom prst="roundRect">
            <a:avLst>
              <a:gd name="adj" fmla="val 10000"/>
            </a:avLst>
          </a:prstGeom>
          <a:solidFill>
            <a:srgbClr val="F1F8E9"/>
          </a:solidFill>
          <a:ln w="25400">
            <a:solidFill>
              <a:srgbClr val="43A0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51760" y="1097280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3A04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🦸 За что отвечает: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651760" y="1463040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Энергия, ум, настроение, волосы и ногти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560320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43A0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🥣 Овсянка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767328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43A0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67328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🍚 Гречка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974336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43A04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74336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🍞 Черный хлеб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560320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43A04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560320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🌰 Орехи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767328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43A04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67328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🥩 Мясо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974336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43A0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74336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🫘 Бобы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00800" y="1097280"/>
            <a:ext cx="2468880" cy="2011680"/>
          </a:xfrm>
          <a:prstGeom prst="roundRect">
            <a:avLst>
              <a:gd name="adj" fmla="val 6818"/>
            </a:avLst>
          </a:prstGeom>
          <a:solidFill>
            <a:srgbClr val="43A047"/>
          </a:solidFill>
          <a:ln w="25400">
            <a:solidFill>
              <a:srgbClr val="1B5E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92240" y="118872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⚡ Факт!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92240" y="160020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Спокойствие + каша = мозг-суперкомпьютер!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B-витамины нужны каждый день! 🧠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274320" y="324612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💪 🧠 ⚡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3931920"/>
            <a:ext cx="9144000" cy="502920"/>
          </a:xfrm>
          <a:prstGeom prst="rect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0" y="393192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Каша — топливо для умного мозга! 🥣🧠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50392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</a:rPr>
              <a:t>5/18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B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🛡 Витамин C — «Генерал Иммунитет»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011680" cy="2011680"/>
          </a:xfrm>
          <a:prstGeom prst="ellipse">
            <a:avLst/>
          </a:prstGeom>
          <a:solidFill>
            <a:srgbClr val="E53935"/>
          </a:solidFill>
          <a:ln w="38100">
            <a:solidFill>
              <a:srgbClr val="B71C1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097280"/>
            <a:ext cx="20116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</a:t>
            </a:r>
            <a:endParaRPr lang="en-US" sz="8000" dirty="0"/>
          </a:p>
        </p:txBody>
      </p:sp>
      <p:sp>
        <p:nvSpPr>
          <p:cNvPr id="6" name="Shape 4"/>
          <p:cNvSpPr/>
          <p:nvPr/>
        </p:nvSpPr>
        <p:spPr>
          <a:xfrm>
            <a:off x="2560320" y="1097280"/>
            <a:ext cx="3657600" cy="914400"/>
          </a:xfrm>
          <a:prstGeom prst="roundRect">
            <a:avLst>
              <a:gd name="adj" fmla="val 10000"/>
            </a:avLst>
          </a:prstGeom>
          <a:solidFill>
            <a:srgbClr val="FCE4EC"/>
          </a:solidFill>
          <a:ln w="25400">
            <a:solidFill>
              <a:srgbClr val="E5393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51760" y="1097280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539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🦸 За что отвечает: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651760" y="1463040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Защита от вирусов + помощь при болезнях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560320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E5393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🌹 Шиповник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767328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E539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67328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🥝 Киви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974336" y="2148840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E539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74336" y="2148840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🫐 Смородина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560320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E539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560320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🍋 Лимон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767328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E539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67328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🥬 Кап. квашеная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974336" y="2807208"/>
            <a:ext cx="111556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9050">
            <a:solidFill>
              <a:srgbClr val="E539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74336" y="2807208"/>
            <a:ext cx="111556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🫑 Болгарский перец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400800" y="1097280"/>
            <a:ext cx="1097280" cy="109728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F57F1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0" y="109728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D2D2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🏆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2D2D2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№1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6400800" y="2286000"/>
            <a:ext cx="2468880" cy="1737360"/>
          </a:xfrm>
          <a:prstGeom prst="roundRect">
            <a:avLst>
              <a:gd name="adj" fmla="val 7895"/>
            </a:avLst>
          </a:prstGeom>
          <a:solidFill>
            <a:srgbClr val="E53935"/>
          </a:solidFill>
          <a:ln w="254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0" y="2377440"/>
            <a:ext cx="22860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Факт!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Свежие ягоды &gt; варенья!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Витамин C разрушается от жара 🔥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274320" y="324612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🛡 🦠 💪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0" y="3931920"/>
            <a:ext cx="9144000" cy="502920"/>
          </a:xfrm>
          <a:prstGeom prst="rect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0" y="393192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Ешь свежее — будь здоровым! 🌹💪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3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☀️ Витамин D — «Солнечный строитель»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011680" cy="2011680"/>
          </a:xfrm>
          <a:prstGeom prst="ellipse">
            <a:avLst/>
          </a:prstGeom>
          <a:solidFill>
            <a:srgbClr val="1565C0"/>
          </a:solidFill>
          <a:ln w="38100">
            <a:solidFill>
              <a:srgbClr val="0D47A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097280"/>
            <a:ext cx="20116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</a:t>
            </a:r>
            <a:endParaRPr lang="en-US" sz="8000" dirty="0"/>
          </a:p>
        </p:txBody>
      </p:sp>
      <p:sp>
        <p:nvSpPr>
          <p:cNvPr id="6" name="Shape 4"/>
          <p:cNvSpPr/>
          <p:nvPr/>
        </p:nvSpPr>
        <p:spPr>
          <a:xfrm>
            <a:off x="2560320" y="1097280"/>
            <a:ext cx="3657600" cy="914400"/>
          </a:xfrm>
          <a:prstGeom prst="roundRect">
            <a:avLst>
              <a:gd name="adj" fmla="val 10000"/>
            </a:avLst>
          </a:prstGeom>
          <a:solidFill>
            <a:srgbClr val="E3F2FD"/>
          </a:solidFill>
          <a:ln w="25400">
            <a:solidFill>
              <a:srgbClr val="1565C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51760" y="1097280"/>
            <a:ext cx="3474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65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🦸 За что отвечает: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651760" y="1463040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Крепкие кости, зубы и бодрость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560320" y="2148840"/>
            <a:ext cx="118872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1565C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2148840"/>
            <a:ext cx="118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🐟 Жирная рыба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840480" y="2148840"/>
            <a:ext cx="118872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1565C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0480" y="2148840"/>
            <a:ext cx="118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🥚 Желток яйца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120640" y="2148840"/>
            <a:ext cx="118872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1565C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20640" y="2148840"/>
            <a:ext cx="118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☀️ Прогулка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минут!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400800" y="1097280"/>
            <a:ext cx="2468880" cy="2743200"/>
          </a:xfrm>
          <a:prstGeom prst="roundRect">
            <a:avLst>
              <a:gd name="adj" fmla="val 5556"/>
            </a:avLst>
          </a:prstGeom>
          <a:solidFill>
            <a:srgbClr val="1565C0"/>
          </a:solidFill>
          <a:ln w="25400">
            <a:solidFill>
              <a:srgbClr val="0D47A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1188720"/>
            <a:ext cx="22860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Факт!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Лучше погулять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солнышке,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только есть!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☀️ 15 мин = подзарядка!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74320" y="324612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🦴 🦷 ☀️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0" y="3931920"/>
            <a:ext cx="9144000" cy="50292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0" y="393192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Выходи гулять — строй крепкие кости! ☀️🦴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🧩 Витаминный конструктор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32004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25400">
            <a:solidFill>
              <a:srgbClr val="FF8F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18872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8F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👧 Вася: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65760" y="1508760"/>
            <a:ext cx="3017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Плохо видит в темноте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520440" y="13716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8F00"/>
                </a:solidFill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4023360" y="1188720"/>
            <a:ext cx="914400" cy="914400"/>
          </a:xfrm>
          <a:prstGeom prst="ellipse">
            <a:avLst/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023360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Вит. 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983480" y="13716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8F00"/>
                </a:solidFill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440680" y="1143000"/>
            <a:ext cx="3429000" cy="1005840"/>
          </a:xfrm>
          <a:prstGeom prst="roundRect">
            <a:avLst>
              <a:gd name="adj" fmla="val 9091"/>
            </a:avLst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32120" y="1371600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Морковь + сметана 🥕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74320" y="2377440"/>
            <a:ext cx="32004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25400">
            <a:solidFill>
              <a:srgbClr val="E539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242316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539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👧 Маша: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5760" y="2743200"/>
            <a:ext cx="3017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 простужается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520440" y="2606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E53935"/>
                </a:solidFill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4023360" y="2423160"/>
            <a:ext cx="914400" cy="914400"/>
          </a:xfrm>
          <a:prstGeom prst="ellipse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23360" y="24231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Вит. 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2606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E53935"/>
                </a:solidFill>
              </a:rPr>
              <a:t>→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5440680" y="2377440"/>
            <a:ext cx="3429000" cy="1005840"/>
          </a:xfrm>
          <a:prstGeom prst="roundRect">
            <a:avLst>
              <a:gd name="adj" fmla="val 9091"/>
            </a:avLst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532120" y="2606040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Шиповник + киви 🥝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274320" y="3611880"/>
            <a:ext cx="32004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25400">
            <a:solidFill>
              <a:srgbClr val="43A04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365760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A04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👧 Петя: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65760" y="3977640"/>
            <a:ext cx="3017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Устаёт и грустит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520440" y="3840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43A047"/>
                </a:solidFill>
              </a:rPr>
              <a:t>→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4023360" y="3657600"/>
            <a:ext cx="914400" cy="914400"/>
          </a:xfrm>
          <a:prstGeom prst="ellipse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023360" y="365760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Вит. B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983480" y="3840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43A047"/>
                </a:solidFill>
              </a:rPr>
              <a:t>→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5440680" y="3611880"/>
            <a:ext cx="3429000" cy="1005840"/>
          </a:xfrm>
          <a:prstGeom prst="roundRect">
            <a:avLst>
              <a:gd name="adj" fmla="val 9091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532120" y="3840480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Каша + орехи 🥣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274320" y="4572000"/>
            <a:ext cx="8595360" cy="411480"/>
          </a:xfrm>
          <a:prstGeom prst="roundRect">
            <a:avLst>
              <a:gd name="adj" fmla="val 22222"/>
            </a:avLst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74320" y="457200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А теперь придумайте свою историю!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5C6BC0"/>
          </a:solidFill>
          <a:ln w="12700">
            <a:solidFill>
              <a:srgbClr val="5C6B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🎲 Игра «Витаминное лото»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3657600" cy="2286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5400">
            <a:solidFill>
              <a:srgbClr val="5C6BC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8872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C6B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📋 Правила: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16459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Ведущий называет витамин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20574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Игрок ищет продукт на карточке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4688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Закрываешь фишкой — выиграл!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28803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Рука вверх + прямая спина!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0" y="1097280"/>
            <a:ext cx="2240280" cy="1051560"/>
          </a:xfrm>
          <a:prstGeom prst="roundRect">
            <a:avLst>
              <a:gd name="adj" fmla="val 10435"/>
            </a:avLst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14800" y="109728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👁 Витамин 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537960" y="1097280"/>
            <a:ext cx="2240280" cy="1051560"/>
          </a:xfrm>
          <a:prstGeom prst="roundRect">
            <a:avLst>
              <a:gd name="adj" fmla="val 10435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37960" y="109728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⚡ Витамин B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114800" y="2331720"/>
            <a:ext cx="2240280" cy="1051560"/>
          </a:xfrm>
          <a:prstGeom prst="roundRect">
            <a:avLst>
              <a:gd name="adj" fmla="val 10435"/>
            </a:avLst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14800" y="233172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🛡 Витамин C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37960" y="2331720"/>
            <a:ext cx="2240280" cy="1051560"/>
          </a:xfrm>
          <a:prstGeom prst="roundRect">
            <a:avLst>
              <a:gd name="adj" fmla="val 10435"/>
            </a:avLst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37960" y="233172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☀️ Витамин D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274320" y="3566160"/>
            <a:ext cx="8595360" cy="731520"/>
          </a:xfrm>
          <a:prstGeom prst="roundRect">
            <a:avLst>
              <a:gd name="adj" fmla="val 12500"/>
            </a:avLst>
          </a:prstGeom>
          <a:solidFill>
            <a:srgbClr val="FFCDD2"/>
          </a:solidFill>
          <a:ln w="25400">
            <a:solidFill>
              <a:srgbClr val="E5393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61188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Ловушки: Чипсы 🍟 и Газировка 🥤 — СТОП! Витаминов нет, вред есть!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0" y="4480560"/>
            <a:ext cx="9144000" cy="662940"/>
          </a:xfrm>
          <a:prstGeom prst="rect">
            <a:avLst/>
          </a:prstGeom>
          <a:solidFill>
            <a:srgbClr val="5C6BC0"/>
          </a:solidFill>
          <a:ln w="12700">
            <a:solidFill>
              <a:srgbClr val="5C6BC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0" y="4480560"/>
            <a:ext cx="9144000" cy="6629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тихого восторга: 🤫 Рука вверх + прямая спина = победа!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3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📚 Литературный дегустатор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2651760" cy="347472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FF8F0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123444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🍯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2103120" cy="54864"/>
          </a:xfrm>
          <a:prstGeom prst="rect">
            <a:avLst/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214884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8F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Винни-Пух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11480" y="2697480"/>
            <a:ext cx="2377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Застрял в дверях у Кролика из-за... мёда! Слишком много сладкого — вредно даже медведям!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0" y="1143000"/>
            <a:ext cx="2651760" cy="347472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E539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00400" y="123444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🍎</a:t>
            </a:r>
            <a:endParaRPr lang="en-US" sz="4000" dirty="0"/>
          </a:p>
        </p:txBody>
      </p:sp>
      <p:sp>
        <p:nvSpPr>
          <p:cNvPr id="11" name="Shape 9"/>
          <p:cNvSpPr/>
          <p:nvPr/>
        </p:nvSpPr>
        <p:spPr>
          <a:xfrm>
            <a:off x="3474720" y="2057400"/>
            <a:ext cx="2103120" cy="54864"/>
          </a:xfrm>
          <a:prstGeom prst="rect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0" y="214884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539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Белоснежка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337560" y="2697480"/>
            <a:ext cx="2377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Откусила яблоко — уснула. Зато яблоки богаты витамином C! Выбирай свежие и проверенные!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26480" y="1143000"/>
            <a:ext cx="2651760" cy="347472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43A047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126480" y="123444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🧠</a:t>
            </a:r>
            <a:endParaRPr lang="en-US" sz="4000" dirty="0"/>
          </a:p>
        </p:txBody>
      </p:sp>
      <p:sp>
        <p:nvSpPr>
          <p:cNvPr id="16" name="Shape 14"/>
          <p:cNvSpPr/>
          <p:nvPr/>
        </p:nvSpPr>
        <p:spPr>
          <a:xfrm>
            <a:off x="6400800" y="2057400"/>
            <a:ext cx="2103120" cy="54864"/>
          </a:xfrm>
          <a:prstGeom prst="rect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26480" y="2148840"/>
            <a:ext cx="2651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3A04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Шерлок Холмс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263640" y="2697480"/>
            <a:ext cx="2377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Ел овсянку каждое утро! Витамины группы B помогали ему думать и раскрывать дела.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6A69A"/>
          </a:solidFill>
          <a:ln w="12700">
            <a:solidFill>
              <a:srgbClr val="26A69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ещё герой любит правильно питаться? Придумайте сами! 💭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7B1FA2"/>
          </a:solidFill>
          <a:ln w="12700">
            <a:solidFill>
              <a:srgbClr val="7B1FA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🎩 Основные правила этикета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4160520" cy="16002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38100">
            <a:solidFill>
              <a:srgbClr val="E539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1417320"/>
            <a:ext cx="914400" cy="914400"/>
          </a:xfrm>
          <a:prstGeom prst="ellipse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4173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📵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463040" y="132588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539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Телефону не место за столом!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63040" y="182880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Убери гаджет — уважай себя и других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709160" y="1143000"/>
            <a:ext cx="4160520" cy="16002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38100">
            <a:solidFill>
              <a:srgbClr val="1565C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46320" y="1417320"/>
            <a:ext cx="914400" cy="91440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46320" y="14173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🪑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897880" y="132588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65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Осанка: спина прямо!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897880" y="182880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Локти не на столе. Сидим красиво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74320" y="2971800"/>
            <a:ext cx="4160520" cy="16002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38100">
            <a:solidFill>
              <a:srgbClr val="43A04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11480" y="3246120"/>
            <a:ext cx="914400" cy="914400"/>
          </a:xfrm>
          <a:prstGeom prst="ellipse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1480" y="32461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🧻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1463040" y="315468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A04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Салфетка на коленях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63040" y="365760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за воротником! Промокать губы, не вытирать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709160" y="2971800"/>
            <a:ext cx="4160520" cy="16002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38100">
            <a:solidFill>
              <a:srgbClr val="FF8F0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46320" y="3246120"/>
            <a:ext cx="914400" cy="914400"/>
          </a:xfrm>
          <a:prstGeom prst="ellipse">
            <a:avLst/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46320" y="32461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🥄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897880" y="315468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8F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Правильные приборы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897880" y="365760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Вилка слева, нож справа, ложка сверху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7B1FA2"/>
          </a:solidFill>
          <a:ln w="12700">
            <a:solidFill>
              <a:srgbClr val="7B1FA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Хорошие манеры делают нас лучше! 👑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🪑 Как правильно сидеть и пользоваться салфеткой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4114800" cy="36576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25400">
            <a:solidFill>
              <a:srgbClr val="4CAF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8872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CAF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✅ Правильная осанка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57200" y="173736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Спина прямая, не горбимся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28600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💺 Сидим на всём сиденье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83464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📐 Ноги стоят на полу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338328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Локти — не на стол!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93192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👀 Смотрим вперёд, не в тарелку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4114800" cy="36576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25400">
            <a:solidFill>
              <a:srgbClr val="26A69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46320" y="118872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A6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🧻 Правила салфетки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846320" y="173736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Кладём на колени в начале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46320" y="228600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👄 Промокаем губы аккуратно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46320" y="283464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🚫 Не вытираем руки об одежду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46320" y="338328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🧻 После еды — на стол рядом с тарелкой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46320" y="3931920"/>
            <a:ext cx="3749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Не за воротник и не в карман!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🌟 Этикет в действии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274320" y="1143000"/>
            <a:ext cx="4160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25400">
            <a:solidFill>
              <a:srgbClr val="FF6B3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3444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🙏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234440" y="128016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Говорим «Спасибо» и «Пожалуйста»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09160" y="1143000"/>
            <a:ext cx="4160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25400">
            <a:solidFill>
              <a:srgbClr val="4CAF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23444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🤫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5669280" y="128016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столом не кричим и не бегаем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74320" y="2331720"/>
            <a:ext cx="4160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25400">
            <a:solidFill>
              <a:srgbClr val="1565C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242316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🍽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234440" y="246888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Ждём, пока все сядут, потом едим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709160" y="2331720"/>
            <a:ext cx="4160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25400">
            <a:solidFill>
              <a:srgbClr val="E539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00600" y="242316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😊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5669280" y="246888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Едим с удовольствием и не спешим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74320" y="3520440"/>
            <a:ext cx="4160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25400">
            <a:solidFill>
              <a:srgbClr val="26A69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361188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🫙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234440" y="365760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тянемся через стол — просим передать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709160" y="3520440"/>
            <a:ext cx="4160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25400">
            <a:solidFill>
              <a:srgbClr val="7B1FA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00600" y="361188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🗣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5669280" y="3657600"/>
            <a:ext cx="3063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Говорим за столом только с закрытым ртом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Воспитанный человек всегда приятен в общении! 🌟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8BC34A"/>
          </a:solidFill>
          <a:ln w="12700">
            <a:solidFill>
              <a:srgbClr val="8BC3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🎨 Тарелка здоровья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114800" cy="374904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BDBDB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97280"/>
            <a:ext cx="4114800" cy="3749040"/>
          </a:xfrm>
          <a:prstGeom prst="ellipse">
            <a:avLst/>
          </a:prstGeom>
          <a:solidFill>
            <a:srgbClr val="A5D6A7">
              <a:alpha val="80000"/>
            </a:srgbClr>
          </a:solidFill>
          <a:ln w="12700">
            <a:solidFill>
              <a:srgbClr val="A5D6A7">
                <a:alpha val="8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77440" y="1097280"/>
            <a:ext cx="9144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2926080"/>
            <a:ext cx="4114800" cy="73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188720"/>
            <a:ext cx="1737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5E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½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B5E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🥦 Овощи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B5E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и фрукты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468880" y="1188720"/>
            <a:ext cx="20116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539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¼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E539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🥩 Белок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3017520"/>
            <a:ext cx="39776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65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¼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565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🍚 Гарнир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846320" y="1097280"/>
            <a:ext cx="4023360" cy="36576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25400">
            <a:solidFill>
              <a:srgbClr val="8BC3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0" y="11887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BC3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✏️ Задание для вас: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02920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Возьмите бумажную тарелку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029200" y="21031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Нарисуйте линии-разделители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0" y="2514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Нарисуйте продукты в каждой части: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029200" y="2926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½ — любимые овощи или фрукты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029200" y="33375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¼ — мясо, рыба, яйцо, бобы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0" y="37490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¼ — рис, гречка, макароны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29200" y="41605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Подпишите каждую часть!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8BC34A"/>
          </a:solidFill>
          <a:ln w="12700">
            <a:solidFill>
              <a:srgbClr val="8BC3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Здоровая тарелка = здоровый ты! 🌱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6A69A"/>
          </a:solidFill>
          <a:ln w="12700">
            <a:solidFill>
              <a:srgbClr val="26A69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🏠 Чек-лист семейного ужина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8046720" cy="59436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26A69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188720"/>
            <a:ext cx="457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6A69A"/>
                </a:solidFill>
              </a:rPr>
              <a:t>☐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97280" y="1188720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🍽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91640" y="1188720"/>
            <a:ext cx="6583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Помочь накрыть стол красиво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1901952"/>
            <a:ext cx="8046720" cy="59436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26A69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901952"/>
            <a:ext cx="457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6A69A"/>
                </a:solidFill>
              </a:rPr>
              <a:t>☐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1901952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📵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691640" y="1901952"/>
            <a:ext cx="6583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Убрать все гаджеты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2615184"/>
            <a:ext cx="8046720" cy="59436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26A69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615184"/>
            <a:ext cx="457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6A69A"/>
                </a:solidFill>
              </a:rPr>
              <a:t>☐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097280" y="2615184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🙏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691640" y="2615184"/>
            <a:ext cx="6583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Сказать «Спасибо» после ужина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328416"/>
            <a:ext cx="8046720" cy="59436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26A69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328416"/>
            <a:ext cx="457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6A69A"/>
                </a:solidFill>
              </a:rPr>
              <a:t>☐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097280" y="3328416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💡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691640" y="3328416"/>
            <a:ext cx="6583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Рассказать факт о витаминах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57200" y="4041648"/>
            <a:ext cx="8046720" cy="59436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26A69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4041648"/>
            <a:ext cx="457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6A69A"/>
                </a:solidFill>
              </a:rPr>
              <a:t>☐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097280" y="4041648"/>
            <a:ext cx="548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😊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691640" y="4041648"/>
            <a:ext cx="6583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Улыбнуться и сделать комплимент повару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57200" y="4572000"/>
            <a:ext cx="8046720" cy="411480"/>
          </a:xfrm>
          <a:prstGeom prst="roundRect">
            <a:avLst>
              <a:gd name="adj" fmla="val 22222"/>
            </a:avLst>
          </a:prstGeom>
          <a:solidFill>
            <a:srgbClr val="26A69A"/>
          </a:solidFill>
          <a:ln w="12700">
            <a:solidFill>
              <a:srgbClr val="26A69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4572000"/>
            <a:ext cx="7863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🔐 Секретный код нашего ужина: Уважение + Витамины + Красота = Счастливая семья!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3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E64A19"/>
          </a:solidFill>
          <a:ln w="12700">
            <a:solidFill>
              <a:srgbClr val="E64A1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👨‍👩‍👧 Советы родителям — 3 правила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2743200" cy="35204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38100">
            <a:solidFill>
              <a:srgbClr val="E53935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97280" y="1188720"/>
            <a:ext cx="1097280" cy="1097280"/>
          </a:xfrm>
          <a:prstGeom prst="ellipse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18872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65760" y="23774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📵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365760" y="288036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539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Digital Detox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11480" y="3383280"/>
            <a:ext cx="2468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Поставьте корзинку у входа в кухню — все телефоны туда! Ужин без экранов = разговоры, смех, тепло.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200400" y="1097280"/>
            <a:ext cx="2743200" cy="35204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38100">
            <a:solidFill>
              <a:srgbClr val="43A047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023360" y="1188720"/>
            <a:ext cx="1097280" cy="1097280"/>
          </a:xfrm>
          <a:prstGeom prst="ellipse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23360" y="118872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#2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3291840" y="23774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🥄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291840" y="288036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3A04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Правило одной пробы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337560" y="3383280"/>
            <a:ext cx="2468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Попросите попробовать один кусочек нового продукта. Без давления — просто красиво положите на тарелку.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126480" y="1097280"/>
            <a:ext cx="2743200" cy="35204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38100">
            <a:solidFill>
              <a:srgbClr val="FF8F0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949440" y="1188720"/>
            <a:ext cx="1097280" cy="1097280"/>
          </a:xfrm>
          <a:prstGeom prst="ellipse">
            <a:avLst/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118872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#3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217920" y="237744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🎨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6217920" y="288036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8F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Вовлечение в выбор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263640" y="3383280"/>
            <a:ext cx="2468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«Выбираем цвет ужина!» — пусть ребёнок выбирает: зелёный (брокколи, огурец) или оранжевый (морковь, тыква).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E64A19"/>
          </a:solidFill>
          <a:ln w="12700">
            <a:solidFill>
              <a:srgbClr val="E64A1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Маленькие правила — большие перемены! 🌟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🌟 Итог занятия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914400"/>
          </a:xfrm>
          <a:prstGeom prst="roundRect">
            <a:avLst>
              <a:gd name="adj" fmla="val 15000"/>
            </a:avLst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14300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Еда — это: 🌈 ВКУС + 💊 ПОЛЬЗА + 🎨 КРАСОТА + 🤝 УВАЖЕНИЕ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194560"/>
            <a:ext cx="1874520" cy="1371600"/>
          </a:xfrm>
          <a:prstGeom prst="roundRect">
            <a:avLst>
              <a:gd name="adj" fmla="val 8000"/>
            </a:avLst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2240280"/>
            <a:ext cx="1874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Вит. 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48640" y="274320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Морковь для глаз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514600" y="2194560"/>
            <a:ext cx="1874520" cy="1371600"/>
          </a:xfrm>
          <a:prstGeom prst="roundRect">
            <a:avLst>
              <a:gd name="adj" fmla="val 8000"/>
            </a:avLst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14600" y="2240280"/>
            <a:ext cx="1874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Вит. B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606040" y="274320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Каша для ума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0" y="2194560"/>
            <a:ext cx="1874520" cy="1371600"/>
          </a:xfrm>
          <a:prstGeom prst="roundRect">
            <a:avLst>
              <a:gd name="adj" fmla="val 8000"/>
            </a:avLst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240280"/>
            <a:ext cx="1874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Вит. C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63440" y="274320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Шиповник от вирусов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29400" y="2194560"/>
            <a:ext cx="1874520" cy="1371600"/>
          </a:xfrm>
          <a:prstGeom prst="roundRect">
            <a:avLst>
              <a:gd name="adj" fmla="val 8000"/>
            </a:avLst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29400" y="2240280"/>
            <a:ext cx="1874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Вит. D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720840" y="274320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Солнце для костей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749040"/>
            <a:ext cx="8229600" cy="777240"/>
          </a:xfrm>
          <a:prstGeom prst="roundRect">
            <a:avLst>
              <a:gd name="adj" fmla="val 14118"/>
            </a:avLst>
          </a:prstGeom>
          <a:solidFill>
            <a:srgbClr val="FFF9C4"/>
          </a:solidFill>
          <a:ln w="25400">
            <a:solidFill>
              <a:srgbClr val="FFD7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84048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64A1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⭐ Главный секрет: ГАРМОНИЯ во всём!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57200" y="4663440"/>
            <a:ext cx="8229600" cy="365760"/>
          </a:xfrm>
          <a:prstGeom prst="roundRect">
            <a:avLst>
              <a:gd name="adj" fmla="val 25000"/>
            </a:avLst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46634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Что вы сегодня запомнили больше всего?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0" y="-457200"/>
            <a:ext cx="3657600" cy="3657600"/>
          </a:xfrm>
          <a:prstGeom prst="ellipse">
            <a:avLst/>
          </a:prstGeom>
          <a:solidFill>
            <a:srgbClr val="FF6B35">
              <a:alpha val="65000"/>
            </a:srgbClr>
          </a:solidFill>
          <a:ln w="12700">
            <a:solidFill>
              <a:srgbClr val="FF6B35">
                <a:alpha val="6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0" y="2743200"/>
            <a:ext cx="3657600" cy="3657600"/>
          </a:xfrm>
          <a:prstGeom prst="ellipse">
            <a:avLst/>
          </a:prstGeom>
          <a:solidFill>
            <a:srgbClr val="4CAF50">
              <a:alpha val="65000"/>
            </a:srgbClr>
          </a:solidFill>
          <a:ln w="12700">
            <a:solidFill>
              <a:srgbClr val="4CAF50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-274320"/>
            <a:ext cx="2743200" cy="2743200"/>
          </a:xfrm>
          <a:prstGeom prst="ellipse">
            <a:avLst/>
          </a:prstGeom>
          <a:solidFill>
            <a:srgbClr val="FFD700">
              <a:alpha val="70000"/>
            </a:srgbClr>
          </a:solidFill>
          <a:ln w="12700">
            <a:solidFill>
              <a:srgbClr val="FFD700">
                <a:alpha val="7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7315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E64A1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🌟 Спасибо за внимание! 🌟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187452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😊 🥕 🍎 🥦 🥚 🐟 🌹 ☀️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1371600" y="2834640"/>
            <a:ext cx="6400800" cy="1005840"/>
          </a:xfrm>
          <a:prstGeom prst="roundRect">
            <a:avLst>
              <a:gd name="adj" fmla="val 13636"/>
            </a:avLst>
          </a:prstGeom>
          <a:solidFill>
            <a:srgbClr val="4CAF50"/>
          </a:solidFill>
          <a:ln w="12700">
            <a:solidFill>
              <a:srgbClr val="4CAF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71600" y="2834640"/>
            <a:ext cx="6400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Приятного аппетита и крепкого здоровья!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194560" y="4023360"/>
            <a:ext cx="731520" cy="731520"/>
          </a:xfrm>
          <a:prstGeom prst="ellipse">
            <a:avLst/>
          </a:prstGeom>
          <a:solidFill>
            <a:srgbClr val="FF8F00"/>
          </a:solidFill>
          <a:ln w="12700">
            <a:solidFill>
              <a:srgbClr val="FF8F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94560" y="4023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74720" y="4023360"/>
            <a:ext cx="731520" cy="731520"/>
          </a:xfrm>
          <a:prstGeom prst="ellipse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4720" y="4023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754880" y="4023360"/>
            <a:ext cx="731520" cy="731520"/>
          </a:xfrm>
          <a:prstGeom prst="ellipse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4023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035040" y="4023360"/>
            <a:ext cx="731520" cy="73152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35040" y="4023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57200" y="4846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Глебова Светлана Валентиновна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Искусство питания</dc:title>
  <dc:subject>PptxGenJS Presentation</dc:subject>
  <dc:creator>Глебова Светлана Валентиновна</dc:creator>
  <cp:lastModifiedBy>Глебова Светлана Валентиновна</cp:lastModifiedBy>
  <cp:revision>1</cp:revision>
  <dcterms:created xsi:type="dcterms:W3CDTF">2026-03-19T12:30:22Z</dcterms:created>
  <dcterms:modified xsi:type="dcterms:W3CDTF">2026-03-19T12:30:22Z</dcterms:modified>
</cp:coreProperties>
</file>