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9144000" cy="5143500" type="screen16x9"/>
  <p:notesSz cx="51435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7" d="100"/>
          <a:sy n="147" d="100"/>
        </p:scale>
        <p:origin x="-59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184319863" cy="18431986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Group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defPPr/>
      <a:lvl1pPr lvl="0" algn="ctr"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342900" lvl="0" indent="-342900" algn="l"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latin typeface="+mn-lt"/>
          <a:ea typeface="+mn-ea"/>
          <a:cs typeface="+mn-cs"/>
        </a:defRPr>
      </a:lvl1pPr>
      <a:lvl2pPr marL="457200" lvl="1" indent="0" algn="l">
        <a:defRPr sz="1800">
          <a:latin typeface="+mn-lt"/>
          <a:ea typeface="+mn-ea"/>
          <a:cs typeface="+mn-cs"/>
        </a:defRPr>
      </a:lvl2pPr>
      <a:lvl3pPr marL="914400" lvl="2" indent="0" algn="l">
        <a:defRPr sz="1800">
          <a:latin typeface="+mn-lt"/>
          <a:ea typeface="+mn-ea"/>
          <a:cs typeface="+mn-cs"/>
        </a:defRPr>
      </a:lvl3pPr>
      <a:lvl4pPr marL="1371600" lvl="3" indent="0" algn="l">
        <a:defRPr sz="1800">
          <a:latin typeface="+mn-lt"/>
          <a:ea typeface="+mn-ea"/>
          <a:cs typeface="+mn-cs"/>
        </a:defRPr>
      </a:lvl4pPr>
      <a:lvl5pPr marL="1828800" lvl="4" indent="0" algn="l">
        <a:defRPr sz="1800">
          <a:latin typeface="+mn-lt"/>
          <a:ea typeface="+mn-ea"/>
          <a:cs typeface="+mn-cs"/>
        </a:defRPr>
      </a:lvl5pPr>
      <a:lvl6pPr marL="2286000" lvl="5" indent="0" algn="l">
        <a:defRPr sz="1800">
          <a:latin typeface="+mn-lt"/>
          <a:ea typeface="+mn-ea"/>
          <a:cs typeface="+mn-cs"/>
        </a:defRPr>
      </a:lvl6pPr>
      <a:lvl7pPr marL="2743200" lvl="6" indent="0" algn="l">
        <a:defRPr sz="1800">
          <a:latin typeface="+mn-lt"/>
          <a:ea typeface="+mn-ea"/>
          <a:cs typeface="+mn-cs"/>
        </a:defRPr>
      </a:lvl7pPr>
      <a:lvl8pPr marL="3200400" lvl="7" indent="0" algn="l">
        <a:defRPr sz="1800">
          <a:latin typeface="+mn-lt"/>
          <a:ea typeface="+mn-ea"/>
          <a:cs typeface="+mn-cs"/>
        </a:defRPr>
      </a:lvl8pPr>
      <a:lvl9pPr marL="3657600" lvl="8" indent="0" algn="l">
        <a:defRPr sz="1800"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5" name="Shape 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2E7BB8"/>
          </a:solidFill>
        </p:spPr>
      </p:sp>
      <p:sp>
        <p:nvSpPr>
          <p:cNvPr id="6" name="Shape 6"/>
          <p:cNvSpPr/>
          <p:nvPr/>
        </p:nvSpPr>
        <p:spPr>
          <a:xfrm>
            <a:off x="-457200" y="3200400"/>
            <a:ext cx="2286000" cy="2286000"/>
          </a:xfrm>
          <a:prstGeom prst="ellipse">
            <a:avLst/>
          </a:prstGeom>
          <a:solidFill>
            <a:srgbClr val="1A6B3A">
              <a:alpha val="60000"/>
            </a:srgbClr>
          </a:solidFill>
        </p:spPr>
      </p:sp>
      <p:sp>
        <p:nvSpPr>
          <p:cNvPr id="7" name="Shape 7"/>
          <p:cNvSpPr/>
          <p:nvPr/>
        </p:nvSpPr>
        <p:spPr>
          <a:xfrm>
            <a:off x="7772400" y="-457200"/>
            <a:ext cx="2286000" cy="2286000"/>
          </a:xfrm>
          <a:prstGeom prst="ellipse">
            <a:avLst/>
          </a:prstGeom>
          <a:solidFill>
            <a:srgbClr val="1A5C8A">
              <a:alpha val="60000"/>
            </a:srgbClr>
          </a:solidFill>
        </p:spPr>
      </p:sp>
      <p:sp>
        <p:nvSpPr>
          <p:cNvPr id="8" name="Shape 8"/>
          <p:cNvSpPr/>
          <p:nvPr/>
        </p:nvSpPr>
        <p:spPr>
          <a:xfrm>
            <a:off x="274320" y="457200"/>
            <a:ext cx="4114800" cy="10972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52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🐶🐱🛁</a:t>
            </a:r>
            <a:endParaRPr sz="5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hape 9"/>
          <p:cNvSpPr/>
          <p:nvPr/>
        </p:nvSpPr>
        <p:spPr>
          <a:xfrm>
            <a:off x="228600" y="1463040"/>
            <a:ext cx="4114800" cy="2194560"/>
          </a:xfrm>
          <a:prstGeom prst="rect">
            <a:avLst/>
          </a:prstGeom>
          <a:solidFill>
            <a:srgbClr val="FFFFFF">
              <a:alpha val="85000"/>
            </a:srgbClr>
          </a:solidFill>
        </p:spPr>
      </p:sp>
      <p:sp>
        <p:nvSpPr>
          <p:cNvPr id="10" name="Shape 10"/>
          <p:cNvSpPr/>
          <p:nvPr/>
        </p:nvSpPr>
        <p:spPr>
          <a:xfrm>
            <a:off x="320040" y="1554480"/>
            <a:ext cx="3931920" cy="20116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2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Зоогигиена: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22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Как сделать жизнь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22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с животными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22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здоровой и весёлой!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Shape 11"/>
          <p:cNvSpPr/>
          <p:nvPr/>
        </p:nvSpPr>
        <p:spPr>
          <a:xfrm>
            <a:off x="4846320" y="1280160"/>
            <a:ext cx="3840480" cy="2377440"/>
          </a:xfrm>
          <a:prstGeom prst="rect">
            <a:avLst/>
          </a:prstGeom>
          <a:solidFill>
            <a:srgbClr val="FFFFFF">
              <a:alpha val="80000"/>
            </a:srgbClr>
          </a:solidFill>
        </p:spPr>
      </p:sp>
      <p:sp>
        <p:nvSpPr>
          <p:cNvPr id="12" name="Shape 12"/>
          <p:cNvSpPr/>
          <p:nvPr/>
        </p:nvSpPr>
        <p:spPr>
          <a:xfrm>
            <a:off x="5029200" y="1371600"/>
            <a:ext cx="3474719" cy="219455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 dirty="0" err="1">
                <a:solidFill>
                  <a:srgbClr val="F07B1F"/>
                </a:solidFill>
                <a:latin typeface="Arial"/>
                <a:ea typeface="Arial"/>
                <a:cs typeface="Arial"/>
              </a:rPr>
              <a:t>Тема</a:t>
            </a:r>
            <a:r>
              <a:rPr sz="1400" b="1" dirty="0">
                <a:solidFill>
                  <a:srgbClr val="F07B1F"/>
                </a:solidFill>
                <a:latin typeface="Arial"/>
                <a:ea typeface="Arial"/>
                <a:cs typeface="Arial"/>
              </a:rPr>
              <a:t>: </a:t>
            </a:r>
            <a:r>
              <a:rPr sz="1400" dirty="0" err="1">
                <a:solidFill>
                  <a:srgbClr val="00B050"/>
                </a:solidFill>
                <a:latin typeface="Arial"/>
                <a:ea typeface="Arial"/>
                <a:cs typeface="Arial"/>
              </a:rPr>
              <a:t>Гигиена</a:t>
            </a:r>
            <a:r>
              <a:rPr sz="1400" dirty="0">
                <a:solidFill>
                  <a:srgbClr val="00B050"/>
                </a:solidFill>
                <a:latin typeface="Arial"/>
                <a:ea typeface="Arial"/>
                <a:cs typeface="Arial"/>
              </a:rPr>
              <a:t> </a:t>
            </a:r>
            <a:r>
              <a:rPr sz="1400" dirty="0" err="1">
                <a:solidFill>
                  <a:srgbClr val="00B050"/>
                </a:solidFill>
                <a:latin typeface="Arial"/>
                <a:ea typeface="Arial"/>
                <a:cs typeface="Arial"/>
              </a:rPr>
              <a:t>домашних</a:t>
            </a:r>
            <a:endParaRPr sz="1400" dirty="0">
              <a:solidFill>
                <a:srgbClr val="00B050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400" dirty="0">
                <a:solidFill>
                  <a:srgbClr val="00B050"/>
                </a:solidFill>
                <a:latin typeface="Arial"/>
                <a:ea typeface="Arial"/>
                <a:cs typeface="Arial"/>
              </a:rPr>
              <a:t>и </a:t>
            </a:r>
            <a:r>
              <a:rPr sz="1400" dirty="0" err="1">
                <a:solidFill>
                  <a:srgbClr val="00B050"/>
                </a:solidFill>
                <a:latin typeface="Arial"/>
                <a:ea typeface="Arial"/>
                <a:cs typeface="Arial"/>
              </a:rPr>
              <a:t>сельскохозяйственных</a:t>
            </a:r>
            <a:r>
              <a:rPr sz="1400" dirty="0">
                <a:solidFill>
                  <a:srgbClr val="00B050"/>
                </a:solidFill>
                <a:latin typeface="Arial"/>
                <a:ea typeface="Arial"/>
                <a:cs typeface="Arial"/>
              </a:rPr>
              <a:t> </a:t>
            </a:r>
            <a:r>
              <a:rPr sz="1400" dirty="0" err="1">
                <a:solidFill>
                  <a:srgbClr val="00B050"/>
                </a:solidFill>
                <a:latin typeface="Arial"/>
                <a:ea typeface="Arial"/>
                <a:cs typeface="Arial"/>
              </a:rPr>
              <a:t>животных</a:t>
            </a:r>
            <a:endParaRPr sz="1400" dirty="0">
              <a:solidFill>
                <a:srgbClr val="00B050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endParaRPr sz="1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400" b="1" dirty="0" err="1" smtClean="0">
                <a:solidFill>
                  <a:srgbClr val="F07B1F"/>
                </a:solidFill>
                <a:latin typeface="Arial"/>
                <a:ea typeface="Arial"/>
                <a:cs typeface="Arial"/>
              </a:rPr>
              <a:t>Автор</a:t>
            </a:r>
            <a:r>
              <a:rPr lang="ru-RU" sz="1400" b="1" dirty="0" smtClean="0">
                <a:solidFill>
                  <a:srgbClr val="F07B1F"/>
                </a:solidFill>
                <a:latin typeface="Arial"/>
                <a:ea typeface="Arial"/>
                <a:cs typeface="Arial"/>
              </a:rPr>
              <a:t>-составитель:</a:t>
            </a:r>
            <a:r>
              <a:rPr sz="1400" b="1" dirty="0" smtClean="0">
                <a:solidFill>
                  <a:srgbClr val="F07B1F"/>
                </a:solidFill>
                <a:latin typeface="Arial"/>
                <a:ea typeface="Arial"/>
                <a:cs typeface="Arial"/>
              </a:rPr>
              <a:t> </a:t>
            </a:r>
            <a:endParaRPr sz="1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lang="ru-RU" sz="1400" dirty="0" smtClean="0">
                <a:solidFill>
                  <a:srgbClr val="00B050"/>
                </a:solidFill>
                <a:latin typeface="Arial"/>
                <a:ea typeface="Arial"/>
                <a:cs typeface="Arial"/>
              </a:rPr>
              <a:t>Глебова С.В.</a:t>
            </a:r>
            <a:endParaRPr sz="1400" dirty="0">
              <a:solidFill>
                <a:srgbClr val="00B050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endParaRPr sz="1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400" b="1" dirty="0" err="1">
                <a:solidFill>
                  <a:srgbClr val="F07B1F"/>
                </a:solidFill>
                <a:latin typeface="Arial"/>
                <a:ea typeface="Arial"/>
                <a:cs typeface="Arial"/>
              </a:rPr>
              <a:t>Дата</a:t>
            </a:r>
            <a:r>
              <a:rPr sz="1400" b="1" dirty="0">
                <a:solidFill>
                  <a:srgbClr val="F07B1F"/>
                </a:solidFill>
                <a:latin typeface="Arial"/>
                <a:ea typeface="Arial"/>
                <a:cs typeface="Arial"/>
              </a:rPr>
              <a:t>: </a:t>
            </a:r>
            <a:endParaRPr sz="1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400" dirty="0" smtClean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400" dirty="0">
                <a:solidFill>
                  <a:srgbClr val="00B050"/>
                </a:solidFill>
                <a:latin typeface="Arial"/>
                <a:ea typeface="Arial"/>
                <a:cs typeface="Arial"/>
              </a:rPr>
              <a:t>2026</a:t>
            </a:r>
            <a:endParaRPr sz="1400" dirty="0">
              <a:solidFill>
                <a:srgbClr val="00B05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Shape 13"/>
          <p:cNvSpPr/>
          <p:nvPr/>
        </p:nvSpPr>
        <p:spPr>
          <a:xfrm>
            <a:off x="0" y="4754880"/>
            <a:ext cx="9144000" cy="384047"/>
          </a:xfrm>
          <a:prstGeom prst="rect">
            <a:avLst/>
          </a:prstGeom>
          <a:solidFill>
            <a:srgbClr val="1A2535">
              <a:alpha val="70000"/>
            </a:srgbClr>
          </a:solidFill>
        </p:spPr>
      </p:sp>
      <p:sp>
        <p:nvSpPr>
          <p:cNvPr id="14" name="Shape 14"/>
          <p:cNvSpPr/>
          <p:nvPr/>
        </p:nvSpPr>
        <p:spPr>
          <a:xfrm>
            <a:off x="0" y="4754880"/>
            <a:ext cx="9144000" cy="384047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🌿 Здоровые животные — счастливая жизнь 🌿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17" name="Shape 17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Зоогигиена — это не скучная уборка, а суперсила для здоровья!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Shape 18"/>
          <p:cNvSpPr/>
          <p:nvPr/>
        </p:nvSpPr>
        <p:spPr>
          <a:xfrm>
            <a:off x="365760" y="822960"/>
            <a:ext cx="2560320" cy="2286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9" name="Shape 19"/>
          <p:cNvSpPr/>
          <p:nvPr/>
        </p:nvSpPr>
        <p:spPr>
          <a:xfrm>
            <a:off x="365760" y="822960"/>
            <a:ext cx="2560320" cy="73152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20" name="Shape 20"/>
          <p:cNvSpPr/>
          <p:nvPr/>
        </p:nvSpPr>
        <p:spPr>
          <a:xfrm>
            <a:off x="365760" y="914400"/>
            <a:ext cx="2560320" cy="8229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6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🏠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Shape 21"/>
          <p:cNvSpPr/>
          <p:nvPr/>
        </p:nvSpPr>
        <p:spPr>
          <a:xfrm>
            <a:off x="365760" y="1737360"/>
            <a:ext cx="2560320" cy="3657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5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Содержание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Shape 22"/>
          <p:cNvSpPr/>
          <p:nvPr/>
        </p:nvSpPr>
        <p:spPr>
          <a:xfrm>
            <a:off x="365760" y="2103120"/>
            <a:ext cx="2560320" cy="822960"/>
          </a:xfrm>
          <a:prstGeom prst="rect">
            <a:avLst/>
          </a:prstGeom>
          <a:noFill/>
        </p:spPr>
        <p:txBody>
          <a:bodyPr wrap="square" lIns="91440" tIns="45720" rIns="91440" bIns="45720" anchor="t"/>
          <a:lstStyle/>
          <a:p>
            <a:pPr marL="0" indent="0" algn="ctr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Правильные условия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жизни и жилья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Shape 23"/>
          <p:cNvSpPr/>
          <p:nvPr/>
        </p:nvSpPr>
        <p:spPr>
          <a:xfrm>
            <a:off x="3200400" y="822960"/>
            <a:ext cx="2560320" cy="2286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4" name="Shape 24"/>
          <p:cNvSpPr/>
          <p:nvPr/>
        </p:nvSpPr>
        <p:spPr>
          <a:xfrm>
            <a:off x="3200400" y="822960"/>
            <a:ext cx="2560320" cy="73152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25" name="Shape 25"/>
          <p:cNvSpPr/>
          <p:nvPr/>
        </p:nvSpPr>
        <p:spPr>
          <a:xfrm>
            <a:off x="3200400" y="914400"/>
            <a:ext cx="2560320" cy="8229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6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🍽️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Shape 26"/>
          <p:cNvSpPr/>
          <p:nvPr/>
        </p:nvSpPr>
        <p:spPr>
          <a:xfrm>
            <a:off x="3200400" y="1737360"/>
            <a:ext cx="2560320" cy="3657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500" b="1">
                <a:solidFill>
                  <a:srgbClr val="1A8C7E"/>
                </a:solidFill>
                <a:latin typeface="Arial"/>
                <a:ea typeface="Arial"/>
                <a:cs typeface="Arial"/>
              </a:rPr>
              <a:t>Кормление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Shape 27"/>
          <p:cNvSpPr/>
          <p:nvPr/>
        </p:nvSpPr>
        <p:spPr>
          <a:xfrm>
            <a:off x="3200400" y="2103120"/>
            <a:ext cx="2560320" cy="822960"/>
          </a:xfrm>
          <a:prstGeom prst="rect">
            <a:avLst/>
          </a:prstGeom>
          <a:noFill/>
        </p:spPr>
        <p:txBody>
          <a:bodyPr wrap="square" lIns="91440" tIns="45720" rIns="91440" bIns="45720" anchor="t"/>
          <a:lstStyle/>
          <a:p>
            <a:pPr marL="0" indent="0" algn="ctr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Сбалансированное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качественное питание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Shape 28"/>
          <p:cNvSpPr/>
          <p:nvPr/>
        </p:nvSpPr>
        <p:spPr>
          <a:xfrm>
            <a:off x="6035040" y="822960"/>
            <a:ext cx="2560320" cy="2286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9" name="Shape 29"/>
          <p:cNvSpPr/>
          <p:nvPr/>
        </p:nvSpPr>
        <p:spPr>
          <a:xfrm>
            <a:off x="6035040" y="822960"/>
            <a:ext cx="2560320" cy="73152"/>
          </a:xfrm>
          <a:prstGeom prst="rect">
            <a:avLst/>
          </a:prstGeom>
          <a:solidFill>
            <a:srgbClr val="2E7BB8"/>
          </a:solidFill>
        </p:spPr>
      </p:sp>
      <p:sp>
        <p:nvSpPr>
          <p:cNvPr id="30" name="Shape 30"/>
          <p:cNvSpPr/>
          <p:nvPr/>
        </p:nvSpPr>
        <p:spPr>
          <a:xfrm>
            <a:off x="6035040" y="914400"/>
            <a:ext cx="2560320" cy="8229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6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💆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Shape 31"/>
          <p:cNvSpPr/>
          <p:nvPr/>
        </p:nvSpPr>
        <p:spPr>
          <a:xfrm>
            <a:off x="6035040" y="1737360"/>
            <a:ext cx="2560320" cy="3657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500" b="1">
                <a:solidFill>
                  <a:srgbClr val="2E7BB8"/>
                </a:solidFill>
                <a:latin typeface="Arial"/>
                <a:ea typeface="Arial"/>
                <a:cs typeface="Arial"/>
              </a:rPr>
              <a:t>Уход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" name="Shape 32"/>
          <p:cNvSpPr/>
          <p:nvPr/>
        </p:nvSpPr>
        <p:spPr>
          <a:xfrm>
            <a:off x="6035040" y="2103120"/>
            <a:ext cx="2560320" cy="822960"/>
          </a:xfrm>
          <a:prstGeom prst="rect">
            <a:avLst/>
          </a:prstGeom>
          <a:noFill/>
        </p:spPr>
        <p:txBody>
          <a:bodyPr wrap="square" lIns="91440" tIns="45720" rIns="91440" bIns="45720" anchor="t"/>
          <a:lstStyle/>
          <a:p>
            <a:pPr marL="0" indent="0" algn="ctr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Регулярные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гигиенические процедуры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3" name="Shape 33"/>
          <p:cNvSpPr/>
          <p:nvPr/>
        </p:nvSpPr>
        <p:spPr>
          <a:xfrm>
            <a:off x="365760" y="3246120"/>
            <a:ext cx="8412480" cy="685800"/>
          </a:xfrm>
          <a:prstGeom prst="rect">
            <a:avLst/>
          </a:prstGeom>
          <a:solidFill>
            <a:srgbClr val="E8F5EC"/>
          </a:solidFill>
        </p:spPr>
      </p:sp>
      <p:sp>
        <p:nvSpPr>
          <p:cNvPr id="34" name="Shape 34"/>
          <p:cNvSpPr/>
          <p:nvPr/>
        </p:nvSpPr>
        <p:spPr>
          <a:xfrm>
            <a:off x="457200" y="3291840"/>
            <a:ext cx="8229600" cy="59435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🎯 Цель: Максимальная продуктивность + минимум болезней + долгая жизнь питомцев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" name="Shape 35"/>
          <p:cNvSpPr/>
          <p:nvPr/>
        </p:nvSpPr>
        <p:spPr>
          <a:xfrm>
            <a:off x="365760" y="4023359"/>
            <a:ext cx="8412480" cy="822959"/>
          </a:xfrm>
          <a:prstGeom prst="rect">
            <a:avLst/>
          </a:prstGeom>
          <a:solidFill>
            <a:srgbClr val="E8F5EC">
              <a:alpha val="50000"/>
            </a:srgbClr>
          </a:solidFill>
        </p:spPr>
        <p:txBody>
          <a:bodyPr wrap="square" lIns="91440" tIns="45720" rIns="91440" bIns="45720" anchor="ctr"/>
          <a:lstStyle/>
          <a:p>
            <a:pPr marL="0" indent="0" algn="l"/>
            <a:r>
              <a:rPr sz="1300">
                <a:solidFill>
                  <a:srgbClr val="1A2535"/>
                </a:solidFill>
                <a:latin typeface="Arial"/>
                <a:ea typeface="Arial"/>
                <a:cs typeface="Arial"/>
              </a:rPr>
              <a:t>💪 Как фитнес для людей — регулярный уход делает животных сильнее!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300">
                <a:solidFill>
                  <a:srgbClr val="1A2535"/>
                </a:solidFill>
                <a:latin typeface="Arial"/>
                <a:ea typeface="Arial"/>
                <a:cs typeface="Arial"/>
              </a:rPr>
              <a:t>❓ Кто из вас моет лапы собаке после прогулки? Поднимите руки!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38" name="Shape 38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🕰️ Путешествие во времени: Как всё начиналось?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" name="Shape 39"/>
          <p:cNvSpPr/>
          <p:nvPr/>
        </p:nvSpPr>
        <p:spPr>
          <a:xfrm>
            <a:off x="274320" y="777240"/>
            <a:ext cx="1371600" cy="457199"/>
          </a:xfrm>
          <a:prstGeom prst="rect">
            <a:avLst/>
          </a:prstGeom>
          <a:solidFill>
            <a:srgbClr val="F07B1F"/>
          </a:solidFill>
        </p:spPr>
      </p:sp>
      <p:sp>
        <p:nvSpPr>
          <p:cNvPr id="40" name="Shape 40"/>
          <p:cNvSpPr/>
          <p:nvPr/>
        </p:nvSpPr>
        <p:spPr>
          <a:xfrm>
            <a:off x="274320" y="777240"/>
            <a:ext cx="1371600" cy="45719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/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~2000 до н.э.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1" name="Shape 41"/>
          <p:cNvSpPr/>
          <p:nvPr/>
        </p:nvSpPr>
        <p:spPr>
          <a:xfrm>
            <a:off x="1645920" y="960120"/>
            <a:ext cx="274320" cy="73152"/>
          </a:xfrm>
          <a:prstGeom prst="rect">
            <a:avLst/>
          </a:prstGeom>
          <a:solidFill>
            <a:srgbClr val="F07B1F"/>
          </a:solidFill>
        </p:spPr>
      </p:sp>
      <p:sp>
        <p:nvSpPr>
          <p:cNvPr id="42" name="Shape 42"/>
          <p:cNvSpPr/>
          <p:nvPr/>
        </p:nvSpPr>
        <p:spPr>
          <a:xfrm>
            <a:off x="1920240" y="640080"/>
            <a:ext cx="640080" cy="6400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0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🐪</a:t>
            </a:r>
            <a:endParaRPr sz="3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2560320" y="777240"/>
            <a:ext cx="6309360" cy="109728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4" name="Shape 44"/>
          <p:cNvSpPr/>
          <p:nvPr/>
        </p:nvSpPr>
        <p:spPr>
          <a:xfrm>
            <a:off x="2560320" y="777240"/>
            <a:ext cx="91439" cy="1097280"/>
          </a:xfrm>
          <a:prstGeom prst="rect">
            <a:avLst/>
          </a:prstGeom>
          <a:solidFill>
            <a:srgbClr val="F07B1F"/>
          </a:solidFill>
        </p:spPr>
      </p:sp>
      <p:sp>
        <p:nvSpPr>
          <p:cNvPr id="45" name="Shape 45"/>
          <p:cNvSpPr/>
          <p:nvPr/>
        </p:nvSpPr>
        <p:spPr>
          <a:xfrm>
            <a:off x="2788920" y="822960"/>
            <a:ext cx="5943599" cy="3200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F07B1F"/>
                </a:solidFill>
                <a:latin typeface="Arial"/>
                <a:ea typeface="Arial"/>
                <a:cs typeface="Arial"/>
              </a:rPr>
              <a:t>Египет и Вавилон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2788920" y="1124712"/>
            <a:ext cx="5943599" cy="6858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Первые правила лечения животных.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Кошки были священными — их мыли!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Первые ветеринарные записи.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274320" y="2148840"/>
            <a:ext cx="1371600" cy="457200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48" name="Shape 48"/>
          <p:cNvSpPr/>
          <p:nvPr/>
        </p:nvSpPr>
        <p:spPr>
          <a:xfrm>
            <a:off x="274320" y="2148840"/>
            <a:ext cx="137160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/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9–13 вв.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9" name="Shape 49"/>
          <p:cNvSpPr/>
          <p:nvPr/>
        </p:nvSpPr>
        <p:spPr>
          <a:xfrm>
            <a:off x="1645920" y="2331720"/>
            <a:ext cx="274320" cy="73151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50" name="Shape 50"/>
          <p:cNvSpPr/>
          <p:nvPr/>
        </p:nvSpPr>
        <p:spPr>
          <a:xfrm>
            <a:off x="1920240" y="2011679"/>
            <a:ext cx="640080" cy="6400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0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🏰</a:t>
            </a:r>
            <a:endParaRPr sz="3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1" name="Shape 51"/>
          <p:cNvSpPr/>
          <p:nvPr/>
        </p:nvSpPr>
        <p:spPr>
          <a:xfrm>
            <a:off x="2560320" y="2148840"/>
            <a:ext cx="6309360" cy="109728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2" name="Shape 52"/>
          <p:cNvSpPr/>
          <p:nvPr/>
        </p:nvSpPr>
        <p:spPr>
          <a:xfrm>
            <a:off x="2560320" y="2148840"/>
            <a:ext cx="91439" cy="1097280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53" name="Shape 53"/>
          <p:cNvSpPr/>
          <p:nvPr/>
        </p:nvSpPr>
        <p:spPr>
          <a:xfrm>
            <a:off x="2788920" y="2194560"/>
            <a:ext cx="5943599" cy="3200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1A8C7E"/>
                </a:solidFill>
                <a:latin typeface="Arial"/>
                <a:ea typeface="Arial"/>
                <a:cs typeface="Arial"/>
              </a:rPr>
              <a:t>Древняя Русь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4" name="Shape 54"/>
          <p:cNvSpPr/>
          <p:nvPr/>
        </p:nvSpPr>
        <p:spPr>
          <a:xfrm>
            <a:off x="2788920" y="2496312"/>
            <a:ext cx="5943599" cy="6858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Элементарная гигиена стойл.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Чистка помещений для предотвращения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эпидемий среди скота.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5" name="Shape 55"/>
          <p:cNvSpPr/>
          <p:nvPr/>
        </p:nvSpPr>
        <p:spPr>
          <a:xfrm>
            <a:off x="274320" y="3520440"/>
            <a:ext cx="1371600" cy="457200"/>
          </a:xfrm>
          <a:prstGeom prst="rect">
            <a:avLst/>
          </a:prstGeom>
          <a:solidFill>
            <a:srgbClr val="2E7BB8"/>
          </a:solidFill>
        </p:spPr>
      </p:sp>
      <p:sp>
        <p:nvSpPr>
          <p:cNvPr id="56" name="Shape 56"/>
          <p:cNvSpPr/>
          <p:nvPr/>
        </p:nvSpPr>
        <p:spPr>
          <a:xfrm>
            <a:off x="274320" y="3520440"/>
            <a:ext cx="137160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/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15–17 вв.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1645920" y="3703320"/>
            <a:ext cx="274320" cy="73152"/>
          </a:xfrm>
          <a:prstGeom prst="rect">
            <a:avLst/>
          </a:prstGeom>
          <a:solidFill>
            <a:srgbClr val="2E7BB8"/>
          </a:solidFill>
        </p:spPr>
      </p:sp>
      <p:sp>
        <p:nvSpPr>
          <p:cNvPr id="58" name="Shape 58"/>
          <p:cNvSpPr/>
          <p:nvPr/>
        </p:nvSpPr>
        <p:spPr>
          <a:xfrm>
            <a:off x="1920240" y="3383280"/>
            <a:ext cx="640080" cy="6400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0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📜</a:t>
            </a:r>
            <a:endParaRPr sz="3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2560320" y="3520440"/>
            <a:ext cx="6309360" cy="109727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60" name="Shape 60"/>
          <p:cNvSpPr/>
          <p:nvPr/>
        </p:nvSpPr>
        <p:spPr>
          <a:xfrm>
            <a:off x="2560320" y="3520440"/>
            <a:ext cx="91439" cy="1097279"/>
          </a:xfrm>
          <a:prstGeom prst="rect">
            <a:avLst/>
          </a:prstGeom>
          <a:solidFill>
            <a:srgbClr val="2E7BB8"/>
          </a:solidFill>
        </p:spPr>
      </p:sp>
      <p:sp>
        <p:nvSpPr>
          <p:cNvPr id="61" name="Shape 61"/>
          <p:cNvSpPr/>
          <p:nvPr/>
        </p:nvSpPr>
        <p:spPr>
          <a:xfrm>
            <a:off x="2788920" y="3566159"/>
            <a:ext cx="5943599" cy="3200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2E7BB8"/>
                </a:solidFill>
                <a:latin typeface="Arial"/>
                <a:ea typeface="Arial"/>
                <a:cs typeface="Arial"/>
              </a:rPr>
              <a:t>Ренессанс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/>
          <p:nvPr/>
        </p:nvSpPr>
        <p:spPr>
          <a:xfrm>
            <a:off x="2788920" y="3867912"/>
            <a:ext cx="5943599" cy="6858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Научные наблюдения за болезнями.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Первые попытки систематизации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ветеринарных знаний.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3" name="Shape 63"/>
          <p:cNvSpPr/>
          <p:nvPr/>
        </p:nvSpPr>
        <p:spPr>
          <a:xfrm>
            <a:off x="274320" y="4709160"/>
            <a:ext cx="8686800" cy="3200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200" i="1">
                <a:solidFill>
                  <a:srgbClr val="1A8C7E"/>
                </a:solidFill>
                <a:latin typeface="Arial"/>
                <a:ea typeface="Arial"/>
                <a:cs typeface="Arial"/>
              </a:rPr>
              <a:t>⏳ История зоогигиены насчитывает тысячелетия!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2E7BB8"/>
          </a:solidFill>
        </p:spPr>
      </p:sp>
      <p:sp>
        <p:nvSpPr>
          <p:cNvPr id="66" name="Shape 66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🔬 От чумы к науке: 18–19 века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7" name="Shape 67"/>
          <p:cNvSpPr/>
          <p:nvPr/>
        </p:nvSpPr>
        <p:spPr>
          <a:xfrm>
            <a:off x="274320" y="822960"/>
            <a:ext cx="8595360" cy="100583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68" name="Shape 68"/>
          <p:cNvSpPr/>
          <p:nvPr/>
        </p:nvSpPr>
        <p:spPr>
          <a:xfrm>
            <a:off x="274320" y="822960"/>
            <a:ext cx="1188720" cy="1005839"/>
          </a:xfrm>
          <a:prstGeom prst="rect">
            <a:avLst/>
          </a:prstGeom>
          <a:solidFill>
            <a:srgbClr val="F07B1F">
              <a:alpha val="15000"/>
            </a:srgbClr>
          </a:solidFill>
        </p:spPr>
      </p:sp>
      <p:sp>
        <p:nvSpPr>
          <p:cNvPr id="69" name="Shape 69"/>
          <p:cNvSpPr/>
          <p:nvPr/>
        </p:nvSpPr>
        <p:spPr>
          <a:xfrm>
            <a:off x="274320" y="822960"/>
            <a:ext cx="1188720" cy="10058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4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🔥</a:t>
            </a:r>
            <a:endParaRPr sz="3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0" name="Shape 70"/>
          <p:cNvSpPr/>
          <p:nvPr/>
        </p:nvSpPr>
        <p:spPr>
          <a:xfrm>
            <a:off x="1463040" y="822960"/>
            <a:ext cx="54863" cy="1005839"/>
          </a:xfrm>
          <a:prstGeom prst="rect">
            <a:avLst/>
          </a:prstGeom>
          <a:solidFill>
            <a:srgbClr val="F07B1F"/>
          </a:solidFill>
        </p:spPr>
      </p:sp>
      <p:sp>
        <p:nvSpPr>
          <p:cNvPr id="71" name="Shape 71"/>
          <p:cNvSpPr/>
          <p:nvPr/>
        </p:nvSpPr>
        <p:spPr>
          <a:xfrm>
            <a:off x="1600200" y="868680"/>
            <a:ext cx="1828800" cy="3200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 b="1">
                <a:solidFill>
                  <a:srgbClr val="F07B1F"/>
                </a:solidFill>
                <a:latin typeface="Arial"/>
                <a:ea typeface="Arial"/>
                <a:cs typeface="Arial"/>
              </a:rPr>
              <a:t>18 век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3383280" y="868680"/>
            <a:ext cx="5303520" cy="3200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300" b="1">
                <a:solidFill>
                  <a:srgbClr val="1A2535"/>
                </a:solidFill>
                <a:latin typeface="Arial"/>
                <a:ea typeface="Arial"/>
                <a:cs typeface="Arial"/>
              </a:rPr>
              <a:t>Дезинфекция серой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1600200" y="1207008"/>
            <a:ext cx="7132319" cy="5486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Окуривание помещений серой и можжевельником.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Первые методы дезинфекции ферм.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274320" y="2103120"/>
            <a:ext cx="8595360" cy="100583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5" name="Shape 75"/>
          <p:cNvSpPr/>
          <p:nvPr/>
        </p:nvSpPr>
        <p:spPr>
          <a:xfrm>
            <a:off x="274320" y="2103120"/>
            <a:ext cx="1188720" cy="1005839"/>
          </a:xfrm>
          <a:prstGeom prst="rect">
            <a:avLst/>
          </a:prstGeom>
          <a:solidFill>
            <a:srgbClr val="2E7BB8">
              <a:alpha val="15000"/>
            </a:srgbClr>
          </a:solidFill>
        </p:spPr>
      </p:sp>
      <p:sp>
        <p:nvSpPr>
          <p:cNvPr id="76" name="Shape 76"/>
          <p:cNvSpPr/>
          <p:nvPr/>
        </p:nvSpPr>
        <p:spPr>
          <a:xfrm>
            <a:off x="274320" y="2103120"/>
            <a:ext cx="1188720" cy="10058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4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🏫</a:t>
            </a:r>
            <a:endParaRPr sz="3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7" name="Shape 77"/>
          <p:cNvSpPr/>
          <p:nvPr/>
        </p:nvSpPr>
        <p:spPr>
          <a:xfrm>
            <a:off x="1463040" y="2103120"/>
            <a:ext cx="54863" cy="1005839"/>
          </a:xfrm>
          <a:prstGeom prst="rect">
            <a:avLst/>
          </a:prstGeom>
          <a:solidFill>
            <a:srgbClr val="2E7BB8"/>
          </a:solidFill>
        </p:spPr>
      </p:sp>
      <p:sp>
        <p:nvSpPr>
          <p:cNvPr id="78" name="Shape 78"/>
          <p:cNvSpPr/>
          <p:nvPr/>
        </p:nvSpPr>
        <p:spPr>
          <a:xfrm>
            <a:off x="1600200" y="2148840"/>
            <a:ext cx="1828800" cy="3200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 b="1">
                <a:solidFill>
                  <a:srgbClr val="2E7BB8"/>
                </a:solidFill>
                <a:latin typeface="Arial"/>
                <a:ea typeface="Arial"/>
                <a:cs typeface="Arial"/>
              </a:rPr>
              <a:t>19 век — нач.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3383280" y="2148840"/>
            <a:ext cx="5303520" cy="3200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300" b="1">
                <a:solidFill>
                  <a:srgbClr val="1A2535"/>
                </a:solidFill>
                <a:latin typeface="Arial"/>
                <a:ea typeface="Arial"/>
                <a:cs typeface="Arial"/>
              </a:rPr>
              <a:t>Ветеринарные школы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/>
          <p:nvPr/>
        </p:nvSpPr>
        <p:spPr>
          <a:xfrm>
            <a:off x="1600200" y="2487168"/>
            <a:ext cx="7132319" cy="5486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Открытие первых ветшкол в Европе.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Зоогигиена становится учебным предметом.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1" name="Shape 81"/>
          <p:cNvSpPr/>
          <p:nvPr/>
        </p:nvSpPr>
        <p:spPr>
          <a:xfrm>
            <a:off x="274320" y="3383280"/>
            <a:ext cx="8595360" cy="100583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82" name="Shape 82"/>
          <p:cNvSpPr/>
          <p:nvPr/>
        </p:nvSpPr>
        <p:spPr>
          <a:xfrm>
            <a:off x="274320" y="3383280"/>
            <a:ext cx="1188720" cy="1005839"/>
          </a:xfrm>
          <a:prstGeom prst="rect">
            <a:avLst/>
          </a:prstGeom>
          <a:solidFill>
            <a:srgbClr val="2D8A4E">
              <a:alpha val="15000"/>
            </a:srgbClr>
          </a:solidFill>
        </p:spPr>
      </p:sp>
      <p:sp>
        <p:nvSpPr>
          <p:cNvPr id="83" name="Shape 83"/>
          <p:cNvSpPr/>
          <p:nvPr/>
        </p:nvSpPr>
        <p:spPr>
          <a:xfrm>
            <a:off x="274320" y="3383280"/>
            <a:ext cx="1188720" cy="10058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4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📗</a:t>
            </a:r>
            <a:endParaRPr sz="3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4" name="Shape 84"/>
          <p:cNvSpPr/>
          <p:nvPr/>
        </p:nvSpPr>
        <p:spPr>
          <a:xfrm>
            <a:off x="1463040" y="3383280"/>
            <a:ext cx="54863" cy="1005839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85" name="Shape 85"/>
          <p:cNvSpPr/>
          <p:nvPr/>
        </p:nvSpPr>
        <p:spPr>
          <a:xfrm>
            <a:off x="1600200" y="3429000"/>
            <a:ext cx="1828800" cy="3200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1911 г.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3383280" y="3429000"/>
            <a:ext cx="5303520" cy="3200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300" b="1">
                <a:solidFill>
                  <a:srgbClr val="1A2535"/>
                </a:solidFill>
                <a:latin typeface="Arial"/>
                <a:ea typeface="Arial"/>
                <a:cs typeface="Arial"/>
              </a:rPr>
              <a:t>Г.И. Светлов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1600200" y="3767328"/>
            <a:ext cx="7132319" cy="5486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Выпускает книгу «Зоогигиена» — первый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отечественный учебник по дисциплине.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90" name="Shape 90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🚀 От СССР к 2026: Эволюция чистоты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1" name="Shape 91"/>
          <p:cNvSpPr/>
          <p:nvPr/>
        </p:nvSpPr>
        <p:spPr>
          <a:xfrm>
            <a:off x="274320" y="777240"/>
            <a:ext cx="1828800" cy="365760"/>
          </a:xfrm>
          <a:prstGeom prst="rect">
            <a:avLst/>
          </a:prstGeom>
          <a:solidFill>
            <a:srgbClr val="1A8C7E"/>
          </a:solidFill>
        </p:spPr>
        <p:txBody>
          <a:bodyPr wrap="square" lIns="0" tIns="0" rIns="0" bIns="0" anchor="ctr"/>
          <a:lstStyle/>
          <a:p>
            <a:pPr marL="0" indent="0" algn="ctr"/>
            <a:r>
              <a:rPr sz="1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20 ВЕК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4320" y="1143000"/>
            <a:ext cx="3931920" cy="1737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93" name="Shape 93"/>
          <p:cNvSpPr/>
          <p:nvPr/>
        </p:nvSpPr>
        <p:spPr>
          <a:xfrm>
            <a:off x="457200" y="1188720"/>
            <a:ext cx="3566159" cy="1645920"/>
          </a:xfrm>
          <a:prstGeom prst="rect">
            <a:avLst/>
          </a:prstGeom>
          <a:noFill/>
        </p:spPr>
        <p:txBody>
          <a:bodyPr wrap="square" lIns="91440" tIns="45720" rIns="91440" bIns="45720" anchor="t"/>
          <a:lstStyle/>
          <a:p>
            <a:pPr marL="0" indent="0" algn="l"/>
            <a:r>
              <a:rPr sz="1400" b="1">
                <a:solidFill>
                  <a:srgbClr val="1A8C7E"/>
                </a:solidFill>
                <a:latin typeface="Arial"/>
                <a:ea typeface="Arial"/>
                <a:cs typeface="Arial"/>
              </a:rPr>
              <a:t>🏭 Советский период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Зоогигиена — обязательная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дисциплина в ветшколах.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Фокус на массовое животноводство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и профилактику эпидемий.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/>
          <p:nvPr/>
        </p:nvSpPr>
        <p:spPr>
          <a:xfrm>
            <a:off x="4846320" y="777240"/>
            <a:ext cx="2285999" cy="365760"/>
          </a:xfrm>
          <a:prstGeom prst="rect">
            <a:avLst/>
          </a:prstGeom>
          <a:solidFill>
            <a:srgbClr val="F07B1F"/>
          </a:solidFill>
        </p:spPr>
        <p:txBody>
          <a:bodyPr wrap="square" lIns="0" tIns="0" rIns="0" bIns="0" anchor="ctr"/>
          <a:lstStyle/>
          <a:p>
            <a:pPr marL="0" indent="0" algn="ctr"/>
            <a:r>
              <a:rPr sz="1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СЕГОДНЯ 🌍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5" name="Shape 95"/>
          <p:cNvSpPr/>
          <p:nvPr/>
        </p:nvSpPr>
        <p:spPr>
          <a:xfrm>
            <a:off x="4846320" y="1143000"/>
            <a:ext cx="4023360" cy="1737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96" name="Shape 96"/>
          <p:cNvSpPr/>
          <p:nvPr/>
        </p:nvSpPr>
        <p:spPr>
          <a:xfrm>
            <a:off x="5029200" y="1188720"/>
            <a:ext cx="3657600" cy="1645920"/>
          </a:xfrm>
          <a:prstGeom prst="rect">
            <a:avLst/>
          </a:prstGeom>
          <a:noFill/>
        </p:spPr>
        <p:txBody>
          <a:bodyPr wrap="square" lIns="91440" tIns="45720" rIns="91440" bIns="45720" anchor="t"/>
          <a:lstStyle/>
          <a:p>
            <a:pPr marL="0" indent="0" algn="l"/>
            <a:r>
              <a:rPr sz="1400" b="1">
                <a:solidFill>
                  <a:srgbClr val="F07B1F"/>
                </a:solidFill>
                <a:latin typeface="Arial"/>
                <a:ea typeface="Arial"/>
                <a:cs typeface="Arial"/>
              </a:rPr>
              <a:t>🌐 Нормы ЕС и РФ (2026)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Микроклимат, вакцинация, экология.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Цифровой контроль здоровья.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Роботизированные фермы.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Защита экологии.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7" name="Shape 97"/>
          <p:cNvSpPr/>
          <p:nvPr/>
        </p:nvSpPr>
        <p:spPr>
          <a:xfrm>
            <a:off x="4224528" y="1691640"/>
            <a:ext cx="594359" cy="228600"/>
          </a:xfrm>
          <a:prstGeom prst="rect">
            <a:avLst/>
          </a:prstGeom>
          <a:solidFill>
            <a:srgbClr val="5A6A7A"/>
          </a:solidFill>
        </p:spPr>
      </p:sp>
      <p:sp>
        <p:nvSpPr>
          <p:cNvPr id="98" name="Shape 98"/>
          <p:cNvSpPr/>
          <p:nvPr/>
        </p:nvSpPr>
        <p:spPr>
          <a:xfrm>
            <a:off x="4160520" y="1508760"/>
            <a:ext cx="822960" cy="5943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6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➡️</a:t>
            </a:r>
            <a:endParaRPr sz="2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274320" y="3017520"/>
            <a:ext cx="8595360" cy="960120"/>
          </a:xfrm>
          <a:prstGeom prst="rect">
            <a:avLst/>
          </a:prstGeom>
          <a:solidFill>
            <a:srgbClr val="E8F5EC"/>
          </a:solidFill>
        </p:spPr>
      </p:sp>
      <p:sp>
        <p:nvSpPr>
          <p:cNvPr id="100" name="Shape 100"/>
          <p:cNvSpPr/>
          <p:nvPr/>
        </p:nvSpPr>
        <p:spPr>
          <a:xfrm>
            <a:off x="274320" y="3017520"/>
            <a:ext cx="73152" cy="960120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101" name="Shape 101"/>
          <p:cNvSpPr/>
          <p:nvPr/>
        </p:nvSpPr>
        <p:spPr>
          <a:xfrm>
            <a:off x="457200" y="3063240"/>
            <a:ext cx="8229600" cy="8686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300">
                <a:solidFill>
                  <a:srgbClr val="2D8A4E"/>
                </a:solidFill>
                <a:latin typeface="Arial"/>
                <a:ea typeface="Arial"/>
                <a:cs typeface="Arial"/>
              </a:rPr>
              <a:t>🐕 Факт: Доместикация (одомашнивание животных) началась ~15 000 лет назад — именно с неё всё и начиналось!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300">
                <a:solidFill>
                  <a:srgbClr val="2D8A4E"/>
                </a:solidFill>
                <a:latin typeface="Arial"/>
                <a:ea typeface="Arial"/>
                <a:cs typeface="Arial"/>
              </a:rPr>
              <a:t>Собаки были первыми, потом козы, овцы, свиньи, лошади...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274320" y="4069080"/>
            <a:ext cx="8595360" cy="4114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200" i="1">
                <a:solidFill>
                  <a:srgbClr val="5A6A7A"/>
                </a:solidFill>
                <a:latin typeface="Arial"/>
                <a:ea typeface="Arial"/>
                <a:cs typeface="Arial"/>
              </a:rPr>
              <a:t>🤖 Гаджеты 2026: Робот-пылесос для шерсти, умные ошейники, AI-ветеринар!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105" name="Shape 105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💚 Гигиена = Здоровье + Счастье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365760" y="822960"/>
            <a:ext cx="2651760" cy="320039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07" name="Shape 107"/>
          <p:cNvSpPr/>
          <p:nvPr/>
        </p:nvSpPr>
        <p:spPr>
          <a:xfrm>
            <a:off x="365760" y="822960"/>
            <a:ext cx="2651760" cy="73152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108" name="Shape 108"/>
          <p:cNvSpPr/>
          <p:nvPr/>
        </p:nvSpPr>
        <p:spPr>
          <a:xfrm>
            <a:off x="365760" y="914400"/>
            <a:ext cx="2651760" cy="7772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40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🏥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9" name="Shape 109"/>
          <p:cNvSpPr/>
          <p:nvPr/>
        </p:nvSpPr>
        <p:spPr>
          <a:xfrm>
            <a:off x="365760" y="1691640"/>
            <a:ext cx="2651760" cy="4114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6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Для дома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0" name="Shape 110"/>
          <p:cNvSpPr/>
          <p:nvPr/>
        </p:nvSpPr>
        <p:spPr>
          <a:xfrm>
            <a:off x="548640" y="2194560"/>
            <a:ext cx="2286000" cy="16916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300">
                <a:solidFill>
                  <a:srgbClr val="1A2535"/>
                </a:solidFill>
                <a:latin typeface="Arial"/>
                <a:ea typeface="Arial"/>
                <a:cs typeface="Arial"/>
              </a:rPr>
              <a:t>✅ Меньше аллергии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300">
                <a:solidFill>
                  <a:srgbClr val="1A2535"/>
                </a:solidFill>
                <a:latin typeface="Arial"/>
                <a:ea typeface="Arial"/>
                <a:cs typeface="Arial"/>
              </a:rPr>
              <a:t>✅ Больше радости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300">
                <a:solidFill>
                  <a:srgbClr val="1A2535"/>
                </a:solidFill>
                <a:latin typeface="Arial"/>
                <a:ea typeface="Arial"/>
                <a:cs typeface="Arial"/>
              </a:rPr>
              <a:t>✅ Дольше живут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1" name="Shape 111"/>
          <p:cNvSpPr/>
          <p:nvPr/>
        </p:nvSpPr>
        <p:spPr>
          <a:xfrm>
            <a:off x="3200400" y="822960"/>
            <a:ext cx="2651759" cy="320039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12" name="Shape 112"/>
          <p:cNvSpPr/>
          <p:nvPr/>
        </p:nvSpPr>
        <p:spPr>
          <a:xfrm>
            <a:off x="3200400" y="822960"/>
            <a:ext cx="2651759" cy="73152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113" name="Shape 113"/>
          <p:cNvSpPr/>
          <p:nvPr/>
        </p:nvSpPr>
        <p:spPr>
          <a:xfrm>
            <a:off x="3200400" y="914400"/>
            <a:ext cx="2651759" cy="7772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40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🐄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3200400" y="1691640"/>
            <a:ext cx="2651759" cy="4114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600" b="1">
                <a:solidFill>
                  <a:srgbClr val="1A8C7E"/>
                </a:solidFill>
                <a:latin typeface="Arial"/>
                <a:ea typeface="Arial"/>
                <a:cs typeface="Arial"/>
              </a:rPr>
              <a:t>Для фермы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3383280" y="2194560"/>
            <a:ext cx="2286000" cy="16916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300">
                <a:solidFill>
                  <a:srgbClr val="1A2535"/>
                </a:solidFill>
                <a:latin typeface="Arial"/>
                <a:ea typeface="Arial"/>
                <a:cs typeface="Arial"/>
              </a:rPr>
              <a:t>✅ Выше продуктивность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300">
                <a:solidFill>
                  <a:srgbClr val="1A2535"/>
                </a:solidFill>
                <a:latin typeface="Arial"/>
                <a:ea typeface="Arial"/>
                <a:cs typeface="Arial"/>
              </a:rPr>
              <a:t>✅ Качественные продукты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300">
                <a:solidFill>
                  <a:srgbClr val="1A2535"/>
                </a:solidFill>
                <a:latin typeface="Arial"/>
                <a:ea typeface="Arial"/>
                <a:cs typeface="Arial"/>
              </a:rPr>
              <a:t>✅ Меньше потерь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6035040" y="822960"/>
            <a:ext cx="2651759" cy="320039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17" name="Shape 117"/>
          <p:cNvSpPr/>
          <p:nvPr/>
        </p:nvSpPr>
        <p:spPr>
          <a:xfrm>
            <a:off x="6035040" y="822960"/>
            <a:ext cx="2651759" cy="73152"/>
          </a:xfrm>
          <a:prstGeom prst="rect">
            <a:avLst/>
          </a:prstGeom>
          <a:solidFill>
            <a:srgbClr val="2E7BB8"/>
          </a:solidFill>
        </p:spPr>
      </p:sp>
      <p:sp>
        <p:nvSpPr>
          <p:cNvPr id="118" name="Shape 118"/>
          <p:cNvSpPr/>
          <p:nvPr/>
        </p:nvSpPr>
        <p:spPr>
          <a:xfrm>
            <a:off x="6035040" y="914400"/>
            <a:ext cx="2651759" cy="7772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40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🛡️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9" name="Shape 119"/>
          <p:cNvSpPr/>
          <p:nvPr/>
        </p:nvSpPr>
        <p:spPr>
          <a:xfrm>
            <a:off x="6035040" y="1691640"/>
            <a:ext cx="2651759" cy="4114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600" b="1">
                <a:solidFill>
                  <a:srgbClr val="2E7BB8"/>
                </a:solidFill>
                <a:latin typeface="Arial"/>
                <a:ea typeface="Arial"/>
                <a:cs typeface="Arial"/>
              </a:rPr>
              <a:t>Профилактика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6217920" y="2194560"/>
            <a:ext cx="2285999" cy="16916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300">
                <a:solidFill>
                  <a:srgbClr val="1A2535"/>
                </a:solidFill>
                <a:latin typeface="Arial"/>
                <a:ea typeface="Arial"/>
                <a:cs typeface="Arial"/>
              </a:rPr>
              <a:t>✅ Нет болезней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300">
                <a:solidFill>
                  <a:srgbClr val="1A2535"/>
                </a:solidFill>
                <a:latin typeface="Arial"/>
                <a:ea typeface="Arial"/>
                <a:cs typeface="Arial"/>
              </a:rPr>
              <a:t>✅ Экономия на лечении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300">
                <a:solidFill>
                  <a:srgbClr val="1A2535"/>
                </a:solidFill>
                <a:latin typeface="Arial"/>
                <a:ea typeface="Arial"/>
                <a:cs typeface="Arial"/>
              </a:rPr>
              <a:t>✅ Безопасность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274320" y="4206240"/>
            <a:ext cx="8595360" cy="685800"/>
          </a:xfrm>
          <a:prstGeom prst="rect">
            <a:avLst/>
          </a:prstGeom>
          <a:solidFill>
            <a:srgbClr val="F07B1F">
              <a:alpha val="90000"/>
            </a:srgbClr>
          </a:solidFill>
        </p:spPr>
      </p:sp>
      <p:sp>
        <p:nvSpPr>
          <p:cNvPr id="122" name="Shape 122"/>
          <p:cNvSpPr/>
          <p:nvPr/>
        </p:nvSpPr>
        <p:spPr>
          <a:xfrm>
            <a:off x="365760" y="4224528"/>
            <a:ext cx="8412480" cy="6400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📈 Здоровье животных ↑  →  Болезни ↓  →  Счастье хозяина ↑  →  Качество жизни ↑↑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125" name="Shape 125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🏠 Домашние любимцы: Чистота — ключ к любви!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6" name="Shape 126"/>
          <p:cNvSpPr/>
          <p:nvPr/>
        </p:nvSpPr>
        <p:spPr>
          <a:xfrm>
            <a:off x="6858000" y="777240"/>
            <a:ext cx="1828800" cy="13716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64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🐶🐱</a:t>
            </a:r>
            <a:endParaRPr sz="6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274320" y="868680"/>
            <a:ext cx="457200" cy="457200"/>
          </a:xfrm>
          <a:prstGeom prst="ellipse">
            <a:avLst/>
          </a:prstGeom>
          <a:solidFill>
            <a:srgbClr val="2D8A4E"/>
          </a:solidFill>
        </p:spPr>
      </p:sp>
      <p:sp>
        <p:nvSpPr>
          <p:cNvPr id="128" name="Shape 128"/>
          <p:cNvSpPr/>
          <p:nvPr/>
        </p:nvSpPr>
        <p:spPr>
          <a:xfrm>
            <a:off x="274320" y="868680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/>
            <a:r>
              <a:rPr sz="1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868680" y="822960"/>
            <a:ext cx="5394960" cy="62179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500">
                <a:solidFill>
                  <a:srgbClr val="1A2535"/>
                </a:solidFill>
                <a:latin typeface="Arial"/>
                <a:ea typeface="Arial"/>
                <a:cs typeface="Arial"/>
              </a:rPr>
              <a:t>🐾  Мытьё лап после прогулки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466344" y="1325880"/>
            <a:ext cx="54863" cy="210311"/>
          </a:xfrm>
          <a:prstGeom prst="rect">
            <a:avLst/>
          </a:prstGeom>
          <a:solidFill>
            <a:srgbClr val="2D8A4E">
              <a:alpha val="50000"/>
            </a:srgbClr>
          </a:solidFill>
        </p:spPr>
      </p:sp>
      <p:sp>
        <p:nvSpPr>
          <p:cNvPr id="131" name="Shape 131"/>
          <p:cNvSpPr/>
          <p:nvPr/>
        </p:nvSpPr>
        <p:spPr>
          <a:xfrm>
            <a:off x="274320" y="1581912"/>
            <a:ext cx="457200" cy="457200"/>
          </a:xfrm>
          <a:prstGeom prst="ellipse">
            <a:avLst/>
          </a:prstGeom>
          <a:solidFill>
            <a:srgbClr val="2D8A4E"/>
          </a:solidFill>
        </p:spPr>
      </p:sp>
      <p:sp>
        <p:nvSpPr>
          <p:cNvPr id="132" name="Shape 132"/>
          <p:cNvSpPr/>
          <p:nvPr/>
        </p:nvSpPr>
        <p:spPr>
          <a:xfrm>
            <a:off x="274320" y="1581912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/>
            <a:r>
              <a:rPr sz="1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3" name="Shape 133"/>
          <p:cNvSpPr/>
          <p:nvPr/>
        </p:nvSpPr>
        <p:spPr>
          <a:xfrm>
            <a:off x="868680" y="1536192"/>
            <a:ext cx="5394960" cy="62179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500">
                <a:solidFill>
                  <a:srgbClr val="1A2535"/>
                </a:solidFill>
                <a:latin typeface="Arial"/>
                <a:ea typeface="Arial"/>
                <a:cs typeface="Arial"/>
              </a:rPr>
              <a:t>👂  Чистка ушей еженедельно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466344" y="2039112"/>
            <a:ext cx="54863" cy="210311"/>
          </a:xfrm>
          <a:prstGeom prst="rect">
            <a:avLst/>
          </a:prstGeom>
          <a:solidFill>
            <a:srgbClr val="2D8A4E">
              <a:alpha val="50000"/>
            </a:srgbClr>
          </a:solidFill>
        </p:spPr>
      </p:sp>
      <p:sp>
        <p:nvSpPr>
          <p:cNvPr id="135" name="Shape 135"/>
          <p:cNvSpPr/>
          <p:nvPr/>
        </p:nvSpPr>
        <p:spPr>
          <a:xfrm>
            <a:off x="274320" y="2295144"/>
            <a:ext cx="457200" cy="457200"/>
          </a:xfrm>
          <a:prstGeom prst="ellipse">
            <a:avLst/>
          </a:prstGeom>
          <a:solidFill>
            <a:srgbClr val="2D8A4E"/>
          </a:solidFill>
        </p:spPr>
      </p:sp>
      <p:sp>
        <p:nvSpPr>
          <p:cNvPr id="136" name="Shape 136"/>
          <p:cNvSpPr/>
          <p:nvPr/>
        </p:nvSpPr>
        <p:spPr>
          <a:xfrm>
            <a:off x="274320" y="2295144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/>
            <a:r>
              <a:rPr sz="1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7" name="Shape 137"/>
          <p:cNvSpPr/>
          <p:nvPr/>
        </p:nvSpPr>
        <p:spPr>
          <a:xfrm>
            <a:off x="868680" y="2249424"/>
            <a:ext cx="5394960" cy="621791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500">
                <a:solidFill>
                  <a:srgbClr val="1A2535"/>
                </a:solidFill>
                <a:latin typeface="Arial"/>
                <a:ea typeface="Arial"/>
                <a:cs typeface="Arial"/>
              </a:rPr>
              <a:t>🦷  Чистка зубов 2-3 раза в неделю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8" name="Shape 138"/>
          <p:cNvSpPr/>
          <p:nvPr/>
        </p:nvSpPr>
        <p:spPr>
          <a:xfrm>
            <a:off x="466344" y="2752344"/>
            <a:ext cx="54863" cy="210311"/>
          </a:xfrm>
          <a:prstGeom prst="rect">
            <a:avLst/>
          </a:prstGeom>
          <a:solidFill>
            <a:srgbClr val="2D8A4E">
              <a:alpha val="50000"/>
            </a:srgbClr>
          </a:solidFill>
        </p:spPr>
      </p:sp>
      <p:sp>
        <p:nvSpPr>
          <p:cNvPr id="139" name="Shape 139"/>
          <p:cNvSpPr/>
          <p:nvPr/>
        </p:nvSpPr>
        <p:spPr>
          <a:xfrm>
            <a:off x="274320" y="3008376"/>
            <a:ext cx="457200" cy="457200"/>
          </a:xfrm>
          <a:prstGeom prst="ellipse">
            <a:avLst/>
          </a:prstGeom>
          <a:solidFill>
            <a:srgbClr val="2D8A4E"/>
          </a:solidFill>
        </p:spPr>
      </p:sp>
      <p:sp>
        <p:nvSpPr>
          <p:cNvPr id="140" name="Shape 140"/>
          <p:cNvSpPr/>
          <p:nvPr/>
        </p:nvSpPr>
        <p:spPr>
          <a:xfrm>
            <a:off x="274320" y="3008376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/>
            <a:r>
              <a:rPr sz="1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868680" y="2962656"/>
            <a:ext cx="5394960" cy="621791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500">
                <a:solidFill>
                  <a:srgbClr val="1A2535"/>
                </a:solidFill>
                <a:latin typeface="Arial"/>
                <a:ea typeface="Arial"/>
                <a:cs typeface="Arial"/>
              </a:rPr>
              <a:t>✂️  Стрижка когтей раз в 2-4 недели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466344" y="3465576"/>
            <a:ext cx="54863" cy="210311"/>
          </a:xfrm>
          <a:prstGeom prst="rect">
            <a:avLst/>
          </a:prstGeom>
          <a:solidFill>
            <a:srgbClr val="2D8A4E">
              <a:alpha val="50000"/>
            </a:srgbClr>
          </a:solidFill>
        </p:spPr>
      </p:sp>
      <p:sp>
        <p:nvSpPr>
          <p:cNvPr id="143" name="Shape 143"/>
          <p:cNvSpPr/>
          <p:nvPr/>
        </p:nvSpPr>
        <p:spPr>
          <a:xfrm>
            <a:off x="274320" y="3721608"/>
            <a:ext cx="457200" cy="457200"/>
          </a:xfrm>
          <a:prstGeom prst="ellipse">
            <a:avLst/>
          </a:prstGeom>
          <a:solidFill>
            <a:srgbClr val="2D8A4E"/>
          </a:solidFill>
        </p:spPr>
      </p:sp>
      <p:sp>
        <p:nvSpPr>
          <p:cNvPr id="144" name="Shape 144"/>
          <p:cNvSpPr/>
          <p:nvPr/>
        </p:nvSpPr>
        <p:spPr>
          <a:xfrm>
            <a:off x="274320" y="3721608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/>
            <a:r>
              <a:rPr sz="1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5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/>
          <p:nvPr/>
        </p:nvSpPr>
        <p:spPr>
          <a:xfrm>
            <a:off x="868680" y="3675888"/>
            <a:ext cx="5394960" cy="621791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500">
                <a:solidFill>
                  <a:srgbClr val="1A2535"/>
                </a:solidFill>
                <a:latin typeface="Arial"/>
                <a:ea typeface="Arial"/>
                <a:cs typeface="Arial"/>
              </a:rPr>
              <a:t>🛁  Купание 1-2 раза в месяц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6" name="Shape 146"/>
          <p:cNvSpPr/>
          <p:nvPr/>
        </p:nvSpPr>
        <p:spPr>
          <a:xfrm>
            <a:off x="274320" y="4480560"/>
            <a:ext cx="5943600" cy="457200"/>
          </a:xfrm>
          <a:prstGeom prst="rect">
            <a:avLst/>
          </a:prstGeom>
          <a:solidFill>
            <a:srgbClr val="E8F5EC"/>
          </a:solidFill>
        </p:spPr>
      </p:sp>
      <p:sp>
        <p:nvSpPr>
          <p:cNvPr id="147" name="Shape 147"/>
          <p:cNvSpPr/>
          <p:nvPr/>
        </p:nvSpPr>
        <p:spPr>
          <a:xfrm>
            <a:off x="365760" y="4480560"/>
            <a:ext cx="5760720" cy="4572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 i="1" dirty="0">
                <a:solidFill>
                  <a:srgbClr val="2D8A4E"/>
                </a:solidFill>
                <a:latin typeface="Arial"/>
                <a:ea typeface="Arial"/>
                <a:cs typeface="Arial"/>
              </a:rPr>
              <a:t>💬 </a:t>
            </a:r>
            <a:r>
              <a:rPr sz="1200" i="1" dirty="0" err="1">
                <a:solidFill>
                  <a:srgbClr val="2D8A4E"/>
                </a:solidFill>
                <a:latin typeface="Arial"/>
                <a:ea typeface="Arial"/>
                <a:cs typeface="Arial"/>
              </a:rPr>
              <a:t>Мем</a:t>
            </a:r>
            <a:r>
              <a:rPr sz="1200" i="1" dirty="0">
                <a:solidFill>
                  <a:srgbClr val="2D8A4E"/>
                </a:solidFill>
                <a:latin typeface="Arial"/>
                <a:ea typeface="Arial"/>
                <a:cs typeface="Arial"/>
              </a:rPr>
              <a:t>: «Я в </a:t>
            </a:r>
            <a:r>
              <a:rPr sz="1200" i="1" dirty="0" err="1">
                <a:solidFill>
                  <a:srgbClr val="2D8A4E"/>
                </a:solidFill>
                <a:latin typeface="Arial"/>
                <a:ea typeface="Arial"/>
                <a:cs typeface="Arial"/>
              </a:rPr>
              <a:t>ванне</a:t>
            </a:r>
            <a:r>
              <a:rPr sz="1200" i="1" dirty="0">
                <a:solidFill>
                  <a:srgbClr val="2D8A4E"/>
                </a:solidFill>
                <a:latin typeface="Arial"/>
                <a:ea typeface="Arial"/>
                <a:cs typeface="Arial"/>
              </a:rPr>
              <a:t>! </a:t>
            </a:r>
            <a:r>
              <a:rPr sz="1200" i="1" dirty="0" err="1">
                <a:solidFill>
                  <a:srgbClr val="2D8A4E"/>
                </a:solidFill>
                <a:latin typeface="Arial"/>
                <a:ea typeface="Arial"/>
                <a:cs typeface="Arial"/>
              </a:rPr>
              <a:t>Вы</a:t>
            </a:r>
            <a:r>
              <a:rPr sz="1200" i="1" dirty="0">
                <a:solidFill>
                  <a:srgbClr val="2D8A4E"/>
                </a:solidFill>
                <a:latin typeface="Arial"/>
                <a:ea typeface="Arial"/>
                <a:cs typeface="Arial"/>
              </a:rPr>
              <a:t> </a:t>
            </a:r>
            <a:r>
              <a:rPr sz="1200" i="1" dirty="0" err="1">
                <a:solidFill>
                  <a:srgbClr val="2D8A4E"/>
                </a:solidFill>
                <a:latin typeface="Arial"/>
                <a:ea typeface="Arial"/>
                <a:cs typeface="Arial"/>
              </a:rPr>
              <a:t>знаете</a:t>
            </a:r>
            <a:r>
              <a:rPr sz="1200" i="1" dirty="0">
                <a:solidFill>
                  <a:srgbClr val="2D8A4E"/>
                </a:solidFill>
                <a:latin typeface="Arial"/>
                <a:ea typeface="Arial"/>
                <a:cs typeface="Arial"/>
              </a:rPr>
              <a:t>, </a:t>
            </a:r>
            <a:r>
              <a:rPr sz="1200" i="1" dirty="0" err="1">
                <a:solidFill>
                  <a:srgbClr val="2D8A4E"/>
                </a:solidFill>
                <a:latin typeface="Arial"/>
                <a:ea typeface="Arial"/>
                <a:cs typeface="Arial"/>
              </a:rPr>
              <a:t>что</a:t>
            </a:r>
            <a:r>
              <a:rPr sz="1200" i="1" dirty="0">
                <a:solidFill>
                  <a:srgbClr val="2D8A4E"/>
                </a:solidFill>
                <a:latin typeface="Arial"/>
                <a:ea typeface="Arial"/>
                <a:cs typeface="Arial"/>
              </a:rPr>
              <a:t> </a:t>
            </a:r>
            <a:r>
              <a:rPr sz="1200" i="1" dirty="0" err="1">
                <a:solidFill>
                  <a:srgbClr val="2D8A4E"/>
                </a:solidFill>
                <a:latin typeface="Arial"/>
                <a:ea typeface="Arial"/>
                <a:cs typeface="Arial"/>
              </a:rPr>
              <a:t>это</a:t>
            </a:r>
            <a:r>
              <a:rPr sz="1200" i="1" dirty="0">
                <a:solidFill>
                  <a:srgbClr val="2D8A4E"/>
                </a:solidFill>
                <a:latin typeface="Arial"/>
                <a:ea typeface="Arial"/>
                <a:cs typeface="Arial"/>
              </a:rPr>
              <a:t> </a:t>
            </a:r>
            <a:r>
              <a:rPr sz="1200" i="1" dirty="0" err="1">
                <a:solidFill>
                  <a:srgbClr val="2D8A4E"/>
                </a:solidFill>
                <a:latin typeface="Arial"/>
                <a:ea typeface="Arial"/>
                <a:cs typeface="Arial"/>
              </a:rPr>
              <a:t>значит</a:t>
            </a:r>
            <a:r>
              <a:rPr sz="1200" i="1" dirty="0">
                <a:solidFill>
                  <a:srgbClr val="2D8A4E"/>
                </a:solidFill>
                <a:latin typeface="Arial"/>
                <a:ea typeface="Arial"/>
                <a:cs typeface="Arial"/>
              </a:rPr>
              <a:t>... 😾» — </a:t>
            </a:r>
            <a:r>
              <a:rPr sz="1200" i="1" dirty="0" err="1">
                <a:solidFill>
                  <a:srgbClr val="2D8A4E"/>
                </a:solidFill>
                <a:latin typeface="Arial"/>
                <a:ea typeface="Arial"/>
                <a:cs typeface="Arial"/>
              </a:rPr>
              <a:t>Кот</a:t>
            </a:r>
            <a:r>
              <a:rPr sz="1200" i="1" dirty="0">
                <a:solidFill>
                  <a:srgbClr val="2D8A4E"/>
                </a:solidFill>
                <a:latin typeface="Arial"/>
                <a:ea typeface="Arial"/>
                <a:cs typeface="Arial"/>
              </a:rPr>
              <a:t> в </a:t>
            </a:r>
            <a:r>
              <a:rPr sz="1200" i="1" dirty="0" err="1">
                <a:solidFill>
                  <a:srgbClr val="2D8A4E"/>
                </a:solidFill>
                <a:latin typeface="Arial"/>
                <a:ea typeface="Arial"/>
                <a:cs typeface="Arial"/>
              </a:rPr>
              <a:t>мыльных</a:t>
            </a:r>
            <a:r>
              <a:rPr sz="1200" i="1" dirty="0">
                <a:solidFill>
                  <a:srgbClr val="2D8A4E"/>
                </a:solidFill>
                <a:latin typeface="Arial"/>
                <a:ea typeface="Arial"/>
                <a:cs typeface="Arial"/>
              </a:rPr>
              <a:t> </a:t>
            </a:r>
            <a:r>
              <a:rPr sz="1200" i="1" dirty="0" err="1">
                <a:solidFill>
                  <a:srgbClr val="2D8A4E"/>
                </a:solidFill>
                <a:latin typeface="Arial"/>
                <a:ea typeface="Arial"/>
                <a:cs typeface="Arial"/>
              </a:rPr>
              <a:t>пузырях</a:t>
            </a:r>
            <a:endParaRPr sz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150" name="Shape 150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🐾 Шерсть как шуба: Ухаживай правильно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1" name="Shape 151"/>
          <p:cNvSpPr/>
          <p:nvPr/>
        </p:nvSpPr>
        <p:spPr>
          <a:xfrm>
            <a:off x="274320" y="777240"/>
            <a:ext cx="2743200" cy="32004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52" name="Shape 152"/>
          <p:cNvSpPr/>
          <p:nvPr/>
        </p:nvSpPr>
        <p:spPr>
          <a:xfrm>
            <a:off x="274320" y="777240"/>
            <a:ext cx="2743200" cy="73151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153" name="Shape 153"/>
          <p:cNvSpPr/>
          <p:nvPr/>
        </p:nvSpPr>
        <p:spPr>
          <a:xfrm>
            <a:off x="274320" y="850392"/>
            <a:ext cx="2743200" cy="10058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48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🪮</a:t>
            </a:r>
            <a:endParaRPr sz="4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4" name="Shape 154"/>
          <p:cNvSpPr/>
          <p:nvPr/>
        </p:nvSpPr>
        <p:spPr>
          <a:xfrm>
            <a:off x="274320" y="1856232"/>
            <a:ext cx="2743200" cy="4114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6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Расчёсывание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411480" y="2286000"/>
            <a:ext cx="2468880" cy="15544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Ежедневно для длинношёрстных.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Несколько раз в неделю для короткошёрстных.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Предотвращает колтуны.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3154680" y="777240"/>
            <a:ext cx="2743200" cy="32004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57" name="Shape 157"/>
          <p:cNvSpPr/>
          <p:nvPr/>
        </p:nvSpPr>
        <p:spPr>
          <a:xfrm>
            <a:off x="3154680" y="777240"/>
            <a:ext cx="2743200" cy="73151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158" name="Shape 158"/>
          <p:cNvSpPr/>
          <p:nvPr/>
        </p:nvSpPr>
        <p:spPr>
          <a:xfrm>
            <a:off x="3154680" y="850392"/>
            <a:ext cx="2743200" cy="10058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48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🛁</a:t>
            </a:r>
            <a:endParaRPr sz="4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/>
          <p:nvPr/>
        </p:nvSpPr>
        <p:spPr>
          <a:xfrm>
            <a:off x="3154680" y="1856232"/>
            <a:ext cx="2743200" cy="4114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600" b="1">
                <a:solidFill>
                  <a:srgbClr val="1A8C7E"/>
                </a:solidFill>
                <a:latin typeface="Arial"/>
                <a:ea typeface="Arial"/>
                <a:cs typeface="Arial"/>
              </a:rPr>
              <a:t>Купание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0" name="Shape 160"/>
          <p:cNvSpPr/>
          <p:nvPr/>
        </p:nvSpPr>
        <p:spPr>
          <a:xfrm>
            <a:off x="3291840" y="2286000"/>
            <a:ext cx="2468880" cy="15544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1-2 раза в месяц.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Только специальные шампуни для животных.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Тщательно просушить после.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1" name="Shape 161"/>
          <p:cNvSpPr/>
          <p:nvPr/>
        </p:nvSpPr>
        <p:spPr>
          <a:xfrm>
            <a:off x="6035040" y="777240"/>
            <a:ext cx="2743200" cy="32004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62" name="Shape 162"/>
          <p:cNvSpPr/>
          <p:nvPr/>
        </p:nvSpPr>
        <p:spPr>
          <a:xfrm>
            <a:off x="6035040" y="777240"/>
            <a:ext cx="2743200" cy="73151"/>
          </a:xfrm>
          <a:prstGeom prst="rect">
            <a:avLst/>
          </a:prstGeom>
          <a:solidFill>
            <a:srgbClr val="2E7BB8"/>
          </a:solidFill>
        </p:spPr>
      </p:sp>
      <p:sp>
        <p:nvSpPr>
          <p:cNvPr id="163" name="Shape 163"/>
          <p:cNvSpPr/>
          <p:nvPr/>
        </p:nvSpPr>
        <p:spPr>
          <a:xfrm>
            <a:off x="6035040" y="850392"/>
            <a:ext cx="2743200" cy="10058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48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🦟</a:t>
            </a:r>
            <a:endParaRPr sz="4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/>
          <p:nvPr/>
        </p:nvSpPr>
        <p:spPr>
          <a:xfrm>
            <a:off x="6035040" y="1856232"/>
            <a:ext cx="2743200" cy="4114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600" b="1">
                <a:solidFill>
                  <a:srgbClr val="2E7BB8"/>
                </a:solidFill>
                <a:latin typeface="Arial"/>
                <a:ea typeface="Arial"/>
                <a:cs typeface="Arial"/>
              </a:rPr>
              <a:t>Блохи/клещи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5" name="Shape 165"/>
          <p:cNvSpPr/>
          <p:nvPr/>
        </p:nvSpPr>
        <p:spPr>
          <a:xfrm>
            <a:off x="6172200" y="2286000"/>
            <a:ext cx="2468880" cy="15544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Ежемесячные капли на холку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или защитный ошейник.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Осмотр после каждой прогулки.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6" name="Shape 166"/>
          <p:cNvSpPr/>
          <p:nvPr/>
        </p:nvSpPr>
        <p:spPr>
          <a:xfrm>
            <a:off x="274320" y="4114800"/>
            <a:ext cx="8595360" cy="777240"/>
          </a:xfrm>
          <a:prstGeom prst="rect">
            <a:avLst/>
          </a:prstGeom>
          <a:solidFill>
            <a:srgbClr val="E8F5EC"/>
          </a:solidFill>
        </p:spPr>
      </p:sp>
      <p:sp>
        <p:nvSpPr>
          <p:cNvPr id="167" name="Shape 167"/>
          <p:cNvSpPr/>
          <p:nvPr/>
        </p:nvSpPr>
        <p:spPr>
          <a:xfrm>
            <a:off x="457200" y="4133088"/>
            <a:ext cx="8229600" cy="7315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50">
                <a:solidFill>
                  <a:srgbClr val="1A2535"/>
                </a:solidFill>
                <a:latin typeface="Arial"/>
                <a:ea typeface="Arial"/>
                <a:cs typeface="Arial"/>
              </a:rPr>
              <a:t>⚠️ Никогда не используй шампунь для людей — pH кожи животных другой!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1A2535"/>
                </a:solidFill>
                <a:latin typeface="Arial"/>
                <a:ea typeface="Arial"/>
                <a:cs typeface="Arial"/>
              </a:rPr>
              <a:t>💡 До/после расчёсывания — заметная разница: питомец выглядит как с выставки!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170" name="Shape 170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👂👁️🦷 Не забудь про «мелкие» детали!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274320" y="777240"/>
            <a:ext cx="8595360" cy="123444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72" name="Shape 172"/>
          <p:cNvSpPr/>
          <p:nvPr/>
        </p:nvSpPr>
        <p:spPr>
          <a:xfrm>
            <a:off x="274320" y="777240"/>
            <a:ext cx="1097280" cy="12344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44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👂</a:t>
            </a:r>
            <a:endParaRPr sz="4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/>
          <p:nvPr/>
        </p:nvSpPr>
        <p:spPr>
          <a:xfrm>
            <a:off x="1371600" y="777240"/>
            <a:ext cx="54863" cy="1234440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174" name="Shape 174"/>
          <p:cNvSpPr/>
          <p:nvPr/>
        </p:nvSpPr>
        <p:spPr>
          <a:xfrm>
            <a:off x="1554480" y="850392"/>
            <a:ext cx="1645920" cy="34747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600" b="1">
                <a:solidFill>
                  <a:srgbClr val="1A8C7E"/>
                </a:solidFill>
                <a:latin typeface="Arial"/>
                <a:ea typeface="Arial"/>
                <a:cs typeface="Arial"/>
              </a:rPr>
              <a:t>Уши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5" name="Shape 175"/>
          <p:cNvSpPr/>
          <p:nvPr/>
        </p:nvSpPr>
        <p:spPr>
          <a:xfrm>
            <a:off x="1554480" y="1197864"/>
            <a:ext cx="7132319" cy="7315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Чистить ватными дисками (не палочками!) еженедельно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Признак проблем: запах, выделения, частое чесание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Специальный лосьон для ушей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4320" y="2167128"/>
            <a:ext cx="8595360" cy="123444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77" name="Shape 177"/>
          <p:cNvSpPr/>
          <p:nvPr/>
        </p:nvSpPr>
        <p:spPr>
          <a:xfrm>
            <a:off x="274320" y="2167128"/>
            <a:ext cx="1097280" cy="12344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44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👁️</a:t>
            </a:r>
            <a:endParaRPr sz="4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/>
          <p:nvPr/>
        </p:nvSpPr>
        <p:spPr>
          <a:xfrm>
            <a:off x="1371600" y="2167128"/>
            <a:ext cx="54863" cy="1234440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179" name="Shape 179"/>
          <p:cNvSpPr/>
          <p:nvPr/>
        </p:nvSpPr>
        <p:spPr>
          <a:xfrm>
            <a:off x="1554480" y="2240280"/>
            <a:ext cx="1645920" cy="34747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600" b="1">
                <a:solidFill>
                  <a:srgbClr val="1A8C7E"/>
                </a:solidFill>
                <a:latin typeface="Arial"/>
                <a:ea typeface="Arial"/>
                <a:cs typeface="Arial"/>
              </a:rPr>
              <a:t>Глаза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0" name="Shape 180"/>
          <p:cNvSpPr/>
          <p:nvPr/>
        </p:nvSpPr>
        <p:spPr>
          <a:xfrm>
            <a:off x="1554480" y="2587752"/>
            <a:ext cx="7132319" cy="73151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Протирать влажным ватным диском от внешнего к внутреннему углу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Удалять слёзные пятна у светлых пород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Признак проблем: покраснение, обильные выделения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1" name="Shape 181"/>
          <p:cNvSpPr/>
          <p:nvPr/>
        </p:nvSpPr>
        <p:spPr>
          <a:xfrm>
            <a:off x="274320" y="3557015"/>
            <a:ext cx="8595360" cy="123443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82" name="Shape 182"/>
          <p:cNvSpPr/>
          <p:nvPr/>
        </p:nvSpPr>
        <p:spPr>
          <a:xfrm>
            <a:off x="274320" y="3557015"/>
            <a:ext cx="1097280" cy="12344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44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🦷</a:t>
            </a:r>
            <a:endParaRPr sz="4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/>
          <p:nvPr/>
        </p:nvSpPr>
        <p:spPr>
          <a:xfrm>
            <a:off x="1371600" y="3557015"/>
            <a:ext cx="54863" cy="1234439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184" name="Shape 184"/>
          <p:cNvSpPr/>
          <p:nvPr/>
        </p:nvSpPr>
        <p:spPr>
          <a:xfrm>
            <a:off x="1554480" y="3630168"/>
            <a:ext cx="1645920" cy="34747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600" b="1">
                <a:solidFill>
                  <a:srgbClr val="1A8C7E"/>
                </a:solidFill>
                <a:latin typeface="Arial"/>
                <a:ea typeface="Arial"/>
                <a:cs typeface="Arial"/>
              </a:rPr>
              <a:t>Зубы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5" name="Shape 185"/>
          <p:cNvSpPr/>
          <p:nvPr/>
        </p:nvSpPr>
        <p:spPr>
          <a:xfrm>
            <a:off x="1554480" y="3977640"/>
            <a:ext cx="7132319" cy="7315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Специальная паста (не человеческая!)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Чистить 2-3 раза в неделю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Игрушки-очистители для ежедневного использования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188" name="Shape 188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🐾 Лапы в порядке — дом в чистоте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9" name="Shape 189"/>
          <p:cNvSpPr/>
          <p:nvPr/>
        </p:nvSpPr>
        <p:spPr>
          <a:xfrm>
            <a:off x="6858000" y="777240"/>
            <a:ext cx="1828800" cy="22860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00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✂️</a:t>
            </a:r>
            <a:endParaRPr sz="10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0" name="Shape 190"/>
          <p:cNvSpPr/>
          <p:nvPr/>
        </p:nvSpPr>
        <p:spPr>
          <a:xfrm>
            <a:off x="274320" y="822960"/>
            <a:ext cx="6309359" cy="1143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91" name="Shape 191"/>
          <p:cNvSpPr/>
          <p:nvPr/>
        </p:nvSpPr>
        <p:spPr>
          <a:xfrm>
            <a:off x="274320" y="1051560"/>
            <a:ext cx="685800" cy="685800"/>
          </a:xfrm>
          <a:prstGeom prst="ellipse">
            <a:avLst/>
          </a:prstGeom>
          <a:solidFill>
            <a:srgbClr val="F07B1F">
              <a:alpha val="85000"/>
            </a:srgbClr>
          </a:solidFill>
        </p:spPr>
      </p:sp>
      <p:sp>
        <p:nvSpPr>
          <p:cNvPr id="192" name="Shape 192"/>
          <p:cNvSpPr/>
          <p:nvPr/>
        </p:nvSpPr>
        <p:spPr>
          <a:xfrm>
            <a:off x="274320" y="1051560"/>
            <a:ext cx="685800" cy="6858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4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✂️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1097280" y="886967"/>
            <a:ext cx="5303520" cy="34747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F07B1F"/>
                </a:solidFill>
                <a:latin typeface="Arial"/>
                <a:ea typeface="Arial"/>
                <a:cs typeface="Arial"/>
              </a:rPr>
              <a:t>Стрижка когтей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1097280" y="1234440"/>
            <a:ext cx="5303520" cy="658367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Раз в 2-4 недели специальным когтерезом.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Обрезать только белую часть — не затрагивать «живое».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Если нет опыта — к грумеру!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274320" y="2121408"/>
            <a:ext cx="6309359" cy="114299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96" name="Shape 196"/>
          <p:cNvSpPr/>
          <p:nvPr/>
        </p:nvSpPr>
        <p:spPr>
          <a:xfrm>
            <a:off x="274320" y="2350008"/>
            <a:ext cx="685800" cy="685800"/>
          </a:xfrm>
          <a:prstGeom prst="ellipse">
            <a:avLst/>
          </a:prstGeom>
          <a:solidFill>
            <a:srgbClr val="2D8A4E">
              <a:alpha val="85000"/>
            </a:srgbClr>
          </a:solidFill>
        </p:spPr>
      </p:sp>
      <p:sp>
        <p:nvSpPr>
          <p:cNvPr id="197" name="Shape 197"/>
          <p:cNvSpPr/>
          <p:nvPr/>
        </p:nvSpPr>
        <p:spPr>
          <a:xfrm>
            <a:off x="274320" y="2350008"/>
            <a:ext cx="685800" cy="6858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4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🚿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8" name="Shape 198"/>
          <p:cNvSpPr/>
          <p:nvPr/>
        </p:nvSpPr>
        <p:spPr>
          <a:xfrm>
            <a:off x="1097280" y="2185416"/>
            <a:ext cx="5303520" cy="34747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Мытьё лап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1097280" y="2532888"/>
            <a:ext cx="5303520" cy="658367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После каждой прогулки: вода + мягкое мыло.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Зимой: особенно тщательно — реагенты вредны!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Подушечки осматривать на порезы.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274320" y="3419856"/>
            <a:ext cx="6309359" cy="1143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01" name="Shape 201"/>
          <p:cNvSpPr/>
          <p:nvPr/>
        </p:nvSpPr>
        <p:spPr>
          <a:xfrm>
            <a:off x="274320" y="3648456"/>
            <a:ext cx="685800" cy="685800"/>
          </a:xfrm>
          <a:prstGeom prst="ellipse">
            <a:avLst/>
          </a:prstGeom>
          <a:solidFill>
            <a:srgbClr val="2E7BB8">
              <a:alpha val="85000"/>
            </a:srgbClr>
          </a:solidFill>
        </p:spPr>
      </p:sp>
      <p:sp>
        <p:nvSpPr>
          <p:cNvPr id="202" name="Shape 202"/>
          <p:cNvSpPr/>
          <p:nvPr/>
        </p:nvSpPr>
        <p:spPr>
          <a:xfrm>
            <a:off x="274320" y="3648456"/>
            <a:ext cx="685800" cy="6858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4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🧤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3" name="Shape 203"/>
          <p:cNvSpPr/>
          <p:nvPr/>
        </p:nvSpPr>
        <p:spPr>
          <a:xfrm>
            <a:off x="1097280" y="3483864"/>
            <a:ext cx="5303520" cy="347471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2E7BB8"/>
                </a:solidFill>
                <a:latin typeface="Arial"/>
                <a:ea typeface="Arial"/>
                <a:cs typeface="Arial"/>
              </a:rPr>
              <a:t>Зимняя защита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4" name="Shape 204"/>
          <p:cNvSpPr/>
          <p:nvPr/>
        </p:nvSpPr>
        <p:spPr>
          <a:xfrm>
            <a:off x="1097280" y="3831336"/>
            <a:ext cx="5303520" cy="658367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Специальный воск или крем для подушечек.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Сапожки — модно и защищает!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Обтирать лапы после соли на дорогах.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5" name="Shape 205"/>
          <p:cNvSpPr/>
          <p:nvPr/>
        </p:nvSpPr>
        <p:spPr>
          <a:xfrm>
            <a:off x="274320" y="4663440"/>
            <a:ext cx="8595360" cy="347471"/>
          </a:xfrm>
          <a:prstGeom prst="rect">
            <a:avLst/>
          </a:prstGeom>
          <a:solidFill>
            <a:srgbClr val="FFD23F">
              <a:alpha val="70000"/>
            </a:srgbClr>
          </a:solidFill>
        </p:spPr>
      </p:sp>
      <p:sp>
        <p:nvSpPr>
          <p:cNvPr id="206" name="Shape 206"/>
          <p:cNvSpPr/>
          <p:nvPr/>
        </p:nvSpPr>
        <p:spPr>
          <a:xfrm>
            <a:off x="365760" y="4681728"/>
            <a:ext cx="8412480" cy="310896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200" i="1">
                <a:solidFill>
                  <a:srgbClr val="1A2535"/>
                </a:solidFill>
                <a:latin typeface="Arial"/>
                <a:ea typeface="Arial"/>
                <a:cs typeface="Arial"/>
              </a:rPr>
              <a:t>😹 Мем: Кот в носках — «Fashion Hygiene!» — тренд 2026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209" name="Shape 209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🏡 Дом для питомца: Комфорт без сквозняков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274320" y="777240"/>
            <a:ext cx="4114800" cy="123444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11" name="Shape 211"/>
          <p:cNvSpPr/>
          <p:nvPr/>
        </p:nvSpPr>
        <p:spPr>
          <a:xfrm>
            <a:off x="274320" y="777240"/>
            <a:ext cx="73152" cy="1234440"/>
          </a:xfrm>
          <a:prstGeom prst="rect">
            <a:avLst/>
          </a:prstGeom>
          <a:solidFill>
            <a:srgbClr val="F07B1F"/>
          </a:solidFill>
        </p:spPr>
      </p:sp>
      <p:sp>
        <p:nvSpPr>
          <p:cNvPr id="212" name="Shape 212"/>
          <p:cNvSpPr/>
          <p:nvPr/>
        </p:nvSpPr>
        <p:spPr>
          <a:xfrm>
            <a:off x="411480" y="777240"/>
            <a:ext cx="914400" cy="12344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8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🌡️</a:t>
            </a:r>
            <a:endParaRPr sz="3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/>
          <p:nvPr/>
        </p:nvSpPr>
        <p:spPr>
          <a:xfrm>
            <a:off x="1417320" y="868680"/>
            <a:ext cx="2834639" cy="34747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300" b="1">
                <a:solidFill>
                  <a:srgbClr val="F07B1F"/>
                </a:solidFill>
                <a:latin typeface="Arial"/>
                <a:ea typeface="Arial"/>
                <a:cs typeface="Arial"/>
              </a:rPr>
              <a:t>Температура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4" name="Shape 214"/>
          <p:cNvSpPr/>
          <p:nvPr/>
        </p:nvSpPr>
        <p:spPr>
          <a:xfrm>
            <a:off x="1417320" y="1188720"/>
            <a:ext cx="2834639" cy="3200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700" b="1">
                <a:solidFill>
                  <a:srgbClr val="1A2535"/>
                </a:solidFill>
                <a:latin typeface="Arial"/>
                <a:ea typeface="Arial"/>
                <a:cs typeface="Arial"/>
              </a:rPr>
              <a:t>18–22°C</a:t>
            </a:r>
            <a:endParaRPr sz="17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1417320" y="1527048"/>
            <a:ext cx="2834639" cy="4114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100">
                <a:solidFill>
                  <a:srgbClr val="5A6A7A"/>
                </a:solidFill>
                <a:latin typeface="Arial"/>
                <a:ea typeface="Arial"/>
                <a:cs typeface="Arial"/>
              </a:rPr>
              <a:t>Не холоднее 15°C для кошек и мелких собак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4663440" y="777240"/>
            <a:ext cx="4114800" cy="123444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17" name="Shape 217"/>
          <p:cNvSpPr/>
          <p:nvPr/>
        </p:nvSpPr>
        <p:spPr>
          <a:xfrm>
            <a:off x="4663440" y="777240"/>
            <a:ext cx="73152" cy="1234440"/>
          </a:xfrm>
          <a:prstGeom prst="rect">
            <a:avLst/>
          </a:prstGeom>
          <a:solidFill>
            <a:srgbClr val="2E7BB8"/>
          </a:solidFill>
        </p:spPr>
      </p:sp>
      <p:sp>
        <p:nvSpPr>
          <p:cNvPr id="218" name="Shape 218"/>
          <p:cNvSpPr/>
          <p:nvPr/>
        </p:nvSpPr>
        <p:spPr>
          <a:xfrm>
            <a:off x="4800600" y="777240"/>
            <a:ext cx="914400" cy="12344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8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💧</a:t>
            </a:r>
            <a:endParaRPr sz="3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9" name="Shape 219"/>
          <p:cNvSpPr/>
          <p:nvPr/>
        </p:nvSpPr>
        <p:spPr>
          <a:xfrm>
            <a:off x="5806440" y="868680"/>
            <a:ext cx="2834640" cy="34747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300" b="1">
                <a:solidFill>
                  <a:srgbClr val="2E7BB8"/>
                </a:solidFill>
                <a:latin typeface="Arial"/>
                <a:ea typeface="Arial"/>
                <a:cs typeface="Arial"/>
              </a:rPr>
              <a:t>Влажность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0" name="Shape 220"/>
          <p:cNvSpPr/>
          <p:nvPr/>
        </p:nvSpPr>
        <p:spPr>
          <a:xfrm>
            <a:off x="5806440" y="1188720"/>
            <a:ext cx="2834640" cy="3200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700" b="1">
                <a:solidFill>
                  <a:srgbClr val="1A2535"/>
                </a:solidFill>
                <a:latin typeface="Arial"/>
                <a:ea typeface="Arial"/>
                <a:cs typeface="Arial"/>
              </a:rPr>
              <a:t>45–65%</a:t>
            </a:r>
            <a:endParaRPr sz="17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1" name="Shape 221"/>
          <p:cNvSpPr/>
          <p:nvPr/>
        </p:nvSpPr>
        <p:spPr>
          <a:xfrm>
            <a:off x="5806440" y="1527048"/>
            <a:ext cx="2834640" cy="4114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100">
                <a:solidFill>
                  <a:srgbClr val="5A6A7A"/>
                </a:solidFill>
                <a:latin typeface="Arial"/>
                <a:ea typeface="Arial"/>
                <a:cs typeface="Arial"/>
              </a:rPr>
              <a:t>Увлажнитель воздуха в отопительный сезон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274320" y="2194560"/>
            <a:ext cx="4114800" cy="123444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23" name="Shape 223"/>
          <p:cNvSpPr/>
          <p:nvPr/>
        </p:nvSpPr>
        <p:spPr>
          <a:xfrm>
            <a:off x="274320" y="2194560"/>
            <a:ext cx="73152" cy="1234440"/>
          </a:xfrm>
          <a:prstGeom prst="rect">
            <a:avLst/>
          </a:prstGeom>
          <a:solidFill>
            <a:srgbClr val="F5C518"/>
          </a:solidFill>
        </p:spPr>
      </p:sp>
      <p:sp>
        <p:nvSpPr>
          <p:cNvPr id="224" name="Shape 224"/>
          <p:cNvSpPr/>
          <p:nvPr/>
        </p:nvSpPr>
        <p:spPr>
          <a:xfrm>
            <a:off x="411480" y="2194560"/>
            <a:ext cx="914400" cy="12344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8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💡</a:t>
            </a:r>
            <a:endParaRPr sz="3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1417320" y="2286000"/>
            <a:ext cx="2834639" cy="34747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300" b="1">
                <a:solidFill>
                  <a:srgbClr val="F5C518"/>
                </a:solidFill>
                <a:latin typeface="Arial"/>
                <a:ea typeface="Arial"/>
                <a:cs typeface="Arial"/>
              </a:rPr>
              <a:t>Освещение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/>
          <p:nvPr/>
        </p:nvSpPr>
        <p:spPr>
          <a:xfrm>
            <a:off x="1417320" y="2606040"/>
            <a:ext cx="2834639" cy="3200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700" b="1">
                <a:solidFill>
                  <a:srgbClr val="1A2535"/>
                </a:solidFill>
                <a:latin typeface="Arial"/>
                <a:ea typeface="Arial"/>
                <a:cs typeface="Arial"/>
              </a:rPr>
              <a:t>Естественный свет</a:t>
            </a:r>
            <a:endParaRPr sz="17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7" name="Shape 227"/>
          <p:cNvSpPr/>
          <p:nvPr/>
        </p:nvSpPr>
        <p:spPr>
          <a:xfrm>
            <a:off x="1417320" y="2944368"/>
            <a:ext cx="2834639" cy="4114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100">
                <a:solidFill>
                  <a:srgbClr val="5A6A7A"/>
                </a:solidFill>
                <a:latin typeface="Arial"/>
                <a:ea typeface="Arial"/>
                <a:cs typeface="Arial"/>
              </a:rPr>
              <a:t>Окно или лампа — не прямые солнечные лучи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4663440" y="2194560"/>
            <a:ext cx="4114800" cy="123444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29" name="Shape 229"/>
          <p:cNvSpPr/>
          <p:nvPr/>
        </p:nvSpPr>
        <p:spPr>
          <a:xfrm>
            <a:off x="4663440" y="2194560"/>
            <a:ext cx="73152" cy="1234440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230" name="Shape 230"/>
          <p:cNvSpPr/>
          <p:nvPr/>
        </p:nvSpPr>
        <p:spPr>
          <a:xfrm>
            <a:off x="4800600" y="2194560"/>
            <a:ext cx="914400" cy="12344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8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🌬️</a:t>
            </a:r>
            <a:endParaRPr sz="3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1" name="Shape 231"/>
          <p:cNvSpPr/>
          <p:nvPr/>
        </p:nvSpPr>
        <p:spPr>
          <a:xfrm>
            <a:off x="5806440" y="2286000"/>
            <a:ext cx="2834640" cy="34747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300" b="1">
                <a:solidFill>
                  <a:srgbClr val="1A8C7E"/>
                </a:solidFill>
                <a:latin typeface="Arial"/>
                <a:ea typeface="Arial"/>
                <a:cs typeface="Arial"/>
              </a:rPr>
              <a:t>Вентиляция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2" name="Shape 232"/>
          <p:cNvSpPr/>
          <p:nvPr/>
        </p:nvSpPr>
        <p:spPr>
          <a:xfrm>
            <a:off x="5806440" y="2606040"/>
            <a:ext cx="2834640" cy="3200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700" b="1">
                <a:solidFill>
                  <a:srgbClr val="1A2535"/>
                </a:solidFill>
                <a:latin typeface="Arial"/>
                <a:ea typeface="Arial"/>
                <a:cs typeface="Arial"/>
              </a:rPr>
              <a:t>Без сквозняков</a:t>
            </a:r>
            <a:endParaRPr sz="17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3" name="Shape 233"/>
          <p:cNvSpPr/>
          <p:nvPr/>
        </p:nvSpPr>
        <p:spPr>
          <a:xfrm>
            <a:off x="5806440" y="2944368"/>
            <a:ext cx="2834640" cy="4114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100">
                <a:solidFill>
                  <a:srgbClr val="5A6A7A"/>
                </a:solidFill>
                <a:latin typeface="Arial"/>
                <a:ea typeface="Arial"/>
                <a:cs typeface="Arial"/>
              </a:rPr>
              <a:t>Свежий воздух — без прямого ветра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4" name="Shape 234"/>
          <p:cNvSpPr/>
          <p:nvPr/>
        </p:nvSpPr>
        <p:spPr>
          <a:xfrm>
            <a:off x="274320" y="3749040"/>
            <a:ext cx="8595360" cy="1188720"/>
          </a:xfrm>
          <a:prstGeom prst="rect">
            <a:avLst/>
          </a:prstGeom>
          <a:solidFill>
            <a:srgbClr val="E8F5EC"/>
          </a:solidFill>
        </p:spPr>
      </p:sp>
      <p:sp>
        <p:nvSpPr>
          <p:cNvPr id="235" name="Shape 235"/>
          <p:cNvSpPr/>
          <p:nvPr/>
        </p:nvSpPr>
        <p:spPr>
          <a:xfrm>
            <a:off x="457200" y="3794759"/>
            <a:ext cx="8229600" cy="10972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3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✅ Регулярная уборка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1A2535"/>
                </a:solidFill>
                <a:latin typeface="Arial"/>
                <a:ea typeface="Arial"/>
                <a:cs typeface="Arial"/>
              </a:rPr>
              <a:t>Пылесос от шерсти 2-3 раза в неделю • Дезинфекция лежака/клетки раз в неделю • Стирка подстилок при 60°C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238" name="Shape 238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🍽️ Еда — топливо: Качественно и гигиенично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274320" y="777240"/>
            <a:ext cx="4114800" cy="4114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5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Пирамида питания питомца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274320" y="1234440"/>
            <a:ext cx="4114800" cy="685800"/>
          </a:xfrm>
          <a:prstGeom prst="rect">
            <a:avLst/>
          </a:prstGeom>
          <a:solidFill>
            <a:srgbClr val="2E7BB8">
              <a:alpha val="85000"/>
            </a:srgbClr>
          </a:solidFill>
        </p:spPr>
      </p:sp>
      <p:sp>
        <p:nvSpPr>
          <p:cNvPr id="241" name="Shape 241"/>
          <p:cNvSpPr/>
          <p:nvPr/>
        </p:nvSpPr>
        <p:spPr>
          <a:xfrm>
            <a:off x="274320" y="1234440"/>
            <a:ext cx="4114800" cy="6858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ВОДА — всегда, свежая!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/>
          <p:nvPr/>
        </p:nvSpPr>
        <p:spPr>
          <a:xfrm>
            <a:off x="640080" y="1965960"/>
            <a:ext cx="3383280" cy="640080"/>
          </a:xfrm>
          <a:prstGeom prst="rect">
            <a:avLst/>
          </a:prstGeom>
          <a:solidFill>
            <a:srgbClr val="1A8C7E">
              <a:alpha val="85000"/>
            </a:srgbClr>
          </a:solidFill>
        </p:spPr>
      </p:sp>
      <p:sp>
        <p:nvSpPr>
          <p:cNvPr id="243" name="Shape 243"/>
          <p:cNvSpPr/>
          <p:nvPr/>
        </p:nvSpPr>
        <p:spPr>
          <a:xfrm>
            <a:off x="640080" y="1965960"/>
            <a:ext cx="3383280" cy="6400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Основной корм — раз в день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/>
          <p:nvPr/>
        </p:nvSpPr>
        <p:spPr>
          <a:xfrm>
            <a:off x="1005839" y="2651760"/>
            <a:ext cx="2651760" cy="594360"/>
          </a:xfrm>
          <a:prstGeom prst="rect">
            <a:avLst/>
          </a:prstGeom>
          <a:solidFill>
            <a:srgbClr val="2D8A4E">
              <a:alpha val="85000"/>
            </a:srgbClr>
          </a:solidFill>
        </p:spPr>
      </p:sp>
      <p:sp>
        <p:nvSpPr>
          <p:cNvPr id="245" name="Shape 245"/>
          <p:cNvSpPr/>
          <p:nvPr/>
        </p:nvSpPr>
        <p:spPr>
          <a:xfrm>
            <a:off x="1005839" y="2651760"/>
            <a:ext cx="2651760" cy="5943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Лакомства — до 10% рациона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1371600" y="3291840"/>
            <a:ext cx="1920240" cy="548640"/>
          </a:xfrm>
          <a:prstGeom prst="rect">
            <a:avLst/>
          </a:prstGeom>
          <a:solidFill>
            <a:srgbClr val="F07B1F">
              <a:alpha val="85000"/>
            </a:srgbClr>
          </a:solidFill>
        </p:spPr>
      </p:sp>
      <p:sp>
        <p:nvSpPr>
          <p:cNvPr id="247" name="Shape 247"/>
          <p:cNvSpPr/>
          <p:nvPr/>
        </p:nvSpPr>
        <p:spPr>
          <a:xfrm>
            <a:off x="1371600" y="3291840"/>
            <a:ext cx="1920240" cy="5486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Витамины по назначению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4754880" y="777240"/>
            <a:ext cx="4114800" cy="4114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5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Правила гигиены кормления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4754880" y="1234440"/>
            <a:ext cx="4114800" cy="73151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50" name="Shape 250"/>
          <p:cNvSpPr/>
          <p:nvPr/>
        </p:nvSpPr>
        <p:spPr>
          <a:xfrm>
            <a:off x="4892040" y="1234440"/>
            <a:ext cx="3840479" cy="73151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300">
                <a:solidFill>
                  <a:srgbClr val="1A2535"/>
                </a:solidFill>
                <a:latin typeface="Arial"/>
                <a:ea typeface="Arial"/>
                <a:cs typeface="Arial"/>
              </a:rPr>
              <a:t>💧 Свежая вода — всегда, в чистой миске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4754880" y="2103120"/>
            <a:ext cx="4114800" cy="7315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52" name="Shape 252"/>
          <p:cNvSpPr/>
          <p:nvPr/>
        </p:nvSpPr>
        <p:spPr>
          <a:xfrm>
            <a:off x="4892040" y="2103120"/>
            <a:ext cx="3840479" cy="7315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300">
                <a:solidFill>
                  <a:srgbClr val="1A2535"/>
                </a:solidFill>
                <a:latin typeface="Arial"/>
                <a:ea typeface="Arial"/>
                <a:cs typeface="Arial"/>
              </a:rPr>
              <a:t>✅ Корм: балансированный, без плесени и просрочки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4754880" y="2971800"/>
            <a:ext cx="4114800" cy="7315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54" name="Shape 254"/>
          <p:cNvSpPr/>
          <p:nvPr/>
        </p:nvSpPr>
        <p:spPr>
          <a:xfrm>
            <a:off x="4892040" y="2971800"/>
            <a:ext cx="3840479" cy="7315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300">
                <a:solidFill>
                  <a:srgbClr val="1A2535"/>
                </a:solidFill>
                <a:latin typeface="Arial"/>
                <a:ea typeface="Arial"/>
                <a:cs typeface="Arial"/>
              </a:rPr>
              <a:t>🧽 Мой миски каждый день — бактерии размножаются!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4754880" y="3840480"/>
            <a:ext cx="4114800" cy="7315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56" name="Shape 256"/>
          <p:cNvSpPr/>
          <p:nvPr/>
        </p:nvSpPr>
        <p:spPr>
          <a:xfrm>
            <a:off x="4892040" y="3840480"/>
            <a:ext cx="3840479" cy="7315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300">
                <a:solidFill>
                  <a:srgbClr val="1A2535"/>
                </a:solidFill>
                <a:latin typeface="Arial"/>
                <a:ea typeface="Arial"/>
                <a:cs typeface="Arial"/>
              </a:rPr>
              <a:t>❌ Не кормить объедками и острыми костями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2E7BB8"/>
          </a:solidFill>
        </p:spPr>
      </p:sp>
      <p:sp>
        <p:nvSpPr>
          <p:cNvPr id="259" name="Shape 259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💉 Вакцины — щит от бед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7132319" y="777240"/>
            <a:ext cx="1828800" cy="27432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00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🛡️</a:t>
            </a:r>
            <a:endParaRPr sz="10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274320" y="868680"/>
            <a:ext cx="6492240" cy="1024128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62" name="Shape 262"/>
          <p:cNvSpPr/>
          <p:nvPr/>
        </p:nvSpPr>
        <p:spPr>
          <a:xfrm>
            <a:off x="274320" y="868680"/>
            <a:ext cx="73152" cy="1024128"/>
          </a:xfrm>
          <a:prstGeom prst="rect">
            <a:avLst/>
          </a:prstGeom>
          <a:solidFill>
            <a:srgbClr val="2E7BB8"/>
          </a:solidFill>
        </p:spPr>
      </p:sp>
      <p:sp>
        <p:nvSpPr>
          <p:cNvPr id="263" name="Shape 263"/>
          <p:cNvSpPr/>
          <p:nvPr/>
        </p:nvSpPr>
        <p:spPr>
          <a:xfrm>
            <a:off x="457200" y="932688"/>
            <a:ext cx="1828800" cy="3657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500" b="1">
                <a:solidFill>
                  <a:srgbClr val="2E7BB8"/>
                </a:solidFill>
                <a:latin typeface="Arial"/>
                <a:ea typeface="Arial"/>
                <a:cs typeface="Arial"/>
              </a:rPr>
              <a:t>🐶 Собаки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5029200" y="960120"/>
            <a:ext cx="1554480" cy="347472"/>
          </a:xfrm>
          <a:prstGeom prst="rect">
            <a:avLst/>
          </a:prstGeom>
          <a:solidFill>
            <a:srgbClr val="2D8A4E">
              <a:alpha val="80000"/>
            </a:srgbClr>
          </a:solidFill>
        </p:spPr>
      </p:sp>
      <p:sp>
        <p:nvSpPr>
          <p:cNvPr id="265" name="Shape 265"/>
          <p:cNvSpPr/>
          <p:nvPr/>
        </p:nvSpPr>
        <p:spPr>
          <a:xfrm>
            <a:off x="5029200" y="960120"/>
            <a:ext cx="1554480" cy="34747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/>
            <a:r>
              <a:rPr sz="1100">
                <a:solidFill>
                  <a:srgbClr val="FFFFFF"/>
                </a:solidFill>
                <a:latin typeface="Arial"/>
                <a:ea typeface="Arial"/>
                <a:cs typeface="Arial"/>
              </a:rPr>
              <a:t>📅 Ежегодно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457200" y="1325880"/>
            <a:ext cx="4389120" cy="50291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Бешенство • Чума плотоядных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Парвовироз • Лептоспироз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274320" y="2057400"/>
            <a:ext cx="6492240" cy="1024128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68" name="Shape 268"/>
          <p:cNvSpPr/>
          <p:nvPr/>
        </p:nvSpPr>
        <p:spPr>
          <a:xfrm>
            <a:off x="274320" y="2057400"/>
            <a:ext cx="73152" cy="1024128"/>
          </a:xfrm>
          <a:prstGeom prst="rect">
            <a:avLst/>
          </a:prstGeom>
          <a:solidFill>
            <a:srgbClr val="2E7BB8"/>
          </a:solidFill>
        </p:spPr>
      </p:sp>
      <p:sp>
        <p:nvSpPr>
          <p:cNvPr id="269" name="Shape 269"/>
          <p:cNvSpPr/>
          <p:nvPr/>
        </p:nvSpPr>
        <p:spPr>
          <a:xfrm>
            <a:off x="457200" y="2121408"/>
            <a:ext cx="1828800" cy="3657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500" b="1">
                <a:solidFill>
                  <a:srgbClr val="2E7BB8"/>
                </a:solidFill>
                <a:latin typeface="Arial"/>
                <a:ea typeface="Arial"/>
                <a:cs typeface="Arial"/>
              </a:rPr>
              <a:t>🐱 Кошки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0" name="Shape 270"/>
          <p:cNvSpPr/>
          <p:nvPr/>
        </p:nvSpPr>
        <p:spPr>
          <a:xfrm>
            <a:off x="5029200" y="2148840"/>
            <a:ext cx="1554480" cy="347472"/>
          </a:xfrm>
          <a:prstGeom prst="rect">
            <a:avLst/>
          </a:prstGeom>
          <a:solidFill>
            <a:srgbClr val="2D8A4E">
              <a:alpha val="80000"/>
            </a:srgbClr>
          </a:solidFill>
        </p:spPr>
      </p:sp>
      <p:sp>
        <p:nvSpPr>
          <p:cNvPr id="271" name="Shape 271"/>
          <p:cNvSpPr/>
          <p:nvPr/>
        </p:nvSpPr>
        <p:spPr>
          <a:xfrm>
            <a:off x="5029200" y="2148840"/>
            <a:ext cx="1554480" cy="34747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/>
            <a:r>
              <a:rPr sz="1100">
                <a:solidFill>
                  <a:srgbClr val="FFFFFF"/>
                </a:solidFill>
                <a:latin typeface="Arial"/>
                <a:ea typeface="Arial"/>
                <a:cs typeface="Arial"/>
              </a:rPr>
              <a:t>📅 Ежегодно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2" name="Shape 272"/>
          <p:cNvSpPr/>
          <p:nvPr/>
        </p:nvSpPr>
        <p:spPr>
          <a:xfrm>
            <a:off x="457200" y="2514600"/>
            <a:ext cx="4389120" cy="5029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Бешенство • Панлейкопения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Кальцивироз • Ринотрахеит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274320" y="3246120"/>
            <a:ext cx="6492240" cy="1024127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74" name="Shape 274"/>
          <p:cNvSpPr/>
          <p:nvPr/>
        </p:nvSpPr>
        <p:spPr>
          <a:xfrm>
            <a:off x="274320" y="3246120"/>
            <a:ext cx="73152" cy="1024127"/>
          </a:xfrm>
          <a:prstGeom prst="rect">
            <a:avLst/>
          </a:prstGeom>
          <a:solidFill>
            <a:srgbClr val="2E7BB8"/>
          </a:solidFill>
        </p:spPr>
      </p:sp>
      <p:sp>
        <p:nvSpPr>
          <p:cNvPr id="275" name="Shape 275"/>
          <p:cNvSpPr/>
          <p:nvPr/>
        </p:nvSpPr>
        <p:spPr>
          <a:xfrm>
            <a:off x="457200" y="3310128"/>
            <a:ext cx="1828800" cy="36575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500" b="1">
                <a:solidFill>
                  <a:srgbClr val="2E7BB8"/>
                </a:solidFill>
                <a:latin typeface="Arial"/>
                <a:ea typeface="Arial"/>
                <a:cs typeface="Arial"/>
              </a:rPr>
              <a:t>🐹 Грызуны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029200" y="3337559"/>
            <a:ext cx="1554480" cy="347471"/>
          </a:xfrm>
          <a:prstGeom prst="rect">
            <a:avLst/>
          </a:prstGeom>
          <a:solidFill>
            <a:srgbClr val="2D8A4E">
              <a:alpha val="80000"/>
            </a:srgbClr>
          </a:solidFill>
        </p:spPr>
      </p:sp>
      <p:sp>
        <p:nvSpPr>
          <p:cNvPr id="277" name="Shape 277"/>
          <p:cNvSpPr/>
          <p:nvPr/>
        </p:nvSpPr>
        <p:spPr>
          <a:xfrm>
            <a:off x="5029200" y="3337559"/>
            <a:ext cx="1554480" cy="347471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/>
            <a:r>
              <a:rPr sz="1100">
                <a:solidFill>
                  <a:srgbClr val="FFFFFF"/>
                </a:solidFill>
                <a:latin typeface="Arial"/>
                <a:ea typeface="Arial"/>
                <a:cs typeface="Arial"/>
              </a:rPr>
              <a:t>📅 Индивидуально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/>
          <p:nvPr/>
        </p:nvSpPr>
        <p:spPr>
          <a:xfrm>
            <a:off x="457200" y="3703320"/>
            <a:ext cx="4389120" cy="5029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По рекомендации ветеринара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9" name="Shape 279"/>
          <p:cNvSpPr/>
          <p:nvPr/>
        </p:nvSpPr>
        <p:spPr>
          <a:xfrm>
            <a:off x="274320" y="3657600"/>
            <a:ext cx="6583680" cy="1234440"/>
          </a:xfrm>
          <a:prstGeom prst="rect">
            <a:avLst/>
          </a:prstGeom>
          <a:solidFill>
            <a:srgbClr val="E3F2FD"/>
          </a:solidFill>
        </p:spPr>
      </p:sp>
      <p:sp>
        <p:nvSpPr>
          <p:cNvPr id="280" name="Shape 280"/>
          <p:cNvSpPr/>
          <p:nvPr/>
        </p:nvSpPr>
        <p:spPr>
          <a:xfrm>
            <a:off x="457200" y="3703320"/>
            <a:ext cx="6309360" cy="11430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2E7BB8"/>
                </a:solidFill>
                <a:latin typeface="Arial"/>
                <a:ea typeface="Arial"/>
                <a:cs typeface="Arial"/>
              </a:rPr>
              <a:t>🏥 Регулярные чек-апы у ветеринара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1A2535"/>
                </a:solidFill>
                <a:latin typeface="Arial"/>
                <a:ea typeface="Arial"/>
                <a:cs typeface="Arial"/>
              </a:rPr>
              <a:t>1-2 раза в год даже если питомец «здоров» — раннее обнаружение = лечение проще и дешевле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1A2535"/>
                </a:solidFill>
                <a:latin typeface="Arial"/>
                <a:ea typeface="Arial"/>
                <a:cs typeface="Arial"/>
              </a:rPr>
              <a:t>«Как твоя ежегодная прививка от гриппа!» 💉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283" name="Shape 283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😸 Кошки: Независимые, но нуждаются в уходе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132319" y="777240"/>
            <a:ext cx="1828800" cy="22860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20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🐱</a:t>
            </a:r>
            <a:endParaRPr sz="12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274320" y="822960"/>
            <a:ext cx="6400799" cy="1143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86" name="Shape 286"/>
          <p:cNvSpPr/>
          <p:nvPr/>
        </p:nvSpPr>
        <p:spPr>
          <a:xfrm>
            <a:off x="320040" y="1051560"/>
            <a:ext cx="685799" cy="685800"/>
          </a:xfrm>
          <a:prstGeom prst="ellipse">
            <a:avLst/>
          </a:prstGeom>
          <a:solidFill>
            <a:srgbClr val="1A8C7E">
              <a:alpha val="90000"/>
            </a:srgbClr>
          </a:solidFill>
        </p:spPr>
      </p:sp>
      <p:sp>
        <p:nvSpPr>
          <p:cNvPr id="287" name="Shape 287"/>
          <p:cNvSpPr/>
          <p:nvPr/>
        </p:nvSpPr>
        <p:spPr>
          <a:xfrm>
            <a:off x="320040" y="1051560"/>
            <a:ext cx="685799" cy="6858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6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🚽</a:t>
            </a:r>
            <a:endParaRPr sz="2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8" name="Shape 288"/>
          <p:cNvSpPr/>
          <p:nvPr/>
        </p:nvSpPr>
        <p:spPr>
          <a:xfrm>
            <a:off x="1143000" y="886967"/>
            <a:ext cx="5303520" cy="34747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1A8C7E"/>
                </a:solidFill>
                <a:latin typeface="Arial"/>
                <a:ea typeface="Arial"/>
                <a:cs typeface="Arial"/>
              </a:rPr>
              <a:t>Лоток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1143000" y="1261872"/>
            <a:ext cx="5303520" cy="6400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Менять наполнитель ежедневно (слёживается — бактерии).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Полная замена раз в неделю.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1 лоток на кошку + 1 запасной.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0" name="Shape 290"/>
          <p:cNvSpPr/>
          <p:nvPr/>
        </p:nvSpPr>
        <p:spPr>
          <a:xfrm>
            <a:off x="274320" y="2121408"/>
            <a:ext cx="6400799" cy="114299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91" name="Shape 291"/>
          <p:cNvSpPr/>
          <p:nvPr/>
        </p:nvSpPr>
        <p:spPr>
          <a:xfrm>
            <a:off x="320040" y="2350008"/>
            <a:ext cx="685799" cy="685800"/>
          </a:xfrm>
          <a:prstGeom prst="ellipse">
            <a:avLst/>
          </a:prstGeom>
          <a:solidFill>
            <a:srgbClr val="2D8A4E">
              <a:alpha val="90000"/>
            </a:srgbClr>
          </a:solidFill>
        </p:spPr>
      </p:sp>
      <p:sp>
        <p:nvSpPr>
          <p:cNvPr id="292" name="Shape 292"/>
          <p:cNvSpPr/>
          <p:nvPr/>
        </p:nvSpPr>
        <p:spPr>
          <a:xfrm>
            <a:off x="320040" y="2350008"/>
            <a:ext cx="685799" cy="6858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6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🧶</a:t>
            </a:r>
            <a:endParaRPr sz="2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3" name="Shape 293"/>
          <p:cNvSpPr/>
          <p:nvPr/>
        </p:nvSpPr>
        <p:spPr>
          <a:xfrm>
            <a:off x="1143000" y="2185416"/>
            <a:ext cx="5303520" cy="34747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Шерсть и комки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4" name="Shape 294"/>
          <p:cNvSpPr/>
          <p:nvPr/>
        </p:nvSpPr>
        <p:spPr>
          <a:xfrm>
            <a:off x="1143000" y="2560320"/>
            <a:ext cx="5303520" cy="6400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Регулярное вычёсывание предотвращает комки в желудке.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Специальные лакомства для вывода шерсти.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У длинношёрстных — стрижка летом.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5" name="Shape 295"/>
          <p:cNvSpPr/>
          <p:nvPr/>
        </p:nvSpPr>
        <p:spPr>
          <a:xfrm>
            <a:off x="274320" y="3419856"/>
            <a:ext cx="6400799" cy="1143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96" name="Shape 296"/>
          <p:cNvSpPr/>
          <p:nvPr/>
        </p:nvSpPr>
        <p:spPr>
          <a:xfrm>
            <a:off x="320040" y="3648456"/>
            <a:ext cx="685799" cy="685800"/>
          </a:xfrm>
          <a:prstGeom prst="ellipse">
            <a:avLst/>
          </a:prstGeom>
          <a:solidFill>
            <a:srgbClr val="2E7BB8">
              <a:alpha val="90000"/>
            </a:srgbClr>
          </a:solidFill>
        </p:spPr>
      </p:sp>
      <p:sp>
        <p:nvSpPr>
          <p:cNvPr id="297" name="Shape 297"/>
          <p:cNvSpPr/>
          <p:nvPr/>
        </p:nvSpPr>
        <p:spPr>
          <a:xfrm>
            <a:off x="320040" y="3648456"/>
            <a:ext cx="685799" cy="6858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6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🎮</a:t>
            </a:r>
            <a:endParaRPr sz="2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8" name="Shape 298"/>
          <p:cNvSpPr/>
          <p:nvPr/>
        </p:nvSpPr>
        <p:spPr>
          <a:xfrm>
            <a:off x="1143000" y="3483864"/>
            <a:ext cx="5303520" cy="347471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2E7BB8"/>
                </a:solidFill>
                <a:latin typeface="Arial"/>
                <a:ea typeface="Arial"/>
                <a:cs typeface="Arial"/>
              </a:rPr>
              <a:t>Активность и здоровье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9" name="Shape 299"/>
          <p:cNvSpPr/>
          <p:nvPr/>
        </p:nvSpPr>
        <p:spPr>
          <a:xfrm>
            <a:off x="1143000" y="3858768"/>
            <a:ext cx="5303520" cy="6400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Игра 20-30 минут в день — для веса и психики.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Когтеточка — чтобы когти были в порядке.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Выгул в вольере или на шлейке.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0" name="Shape 300"/>
          <p:cNvSpPr/>
          <p:nvPr/>
        </p:nvSpPr>
        <p:spPr>
          <a:xfrm>
            <a:off x="274320" y="4663440"/>
            <a:ext cx="8595360" cy="347471"/>
          </a:xfrm>
          <a:prstGeom prst="rect">
            <a:avLst/>
          </a:prstGeom>
          <a:solidFill>
            <a:srgbClr val="E8F5EC"/>
          </a:solidFill>
        </p:spPr>
      </p:sp>
      <p:sp>
        <p:nvSpPr>
          <p:cNvPr id="301" name="Shape 301"/>
          <p:cNvSpPr/>
          <p:nvPr/>
        </p:nvSpPr>
        <p:spPr>
          <a:xfrm>
            <a:off x="365760" y="4681728"/>
            <a:ext cx="8412480" cy="310896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200" i="1" dirty="0">
                <a:solidFill>
                  <a:srgbClr val="1A8C7E"/>
                </a:solidFill>
                <a:latin typeface="Arial"/>
                <a:ea typeface="Arial"/>
                <a:cs typeface="Arial"/>
              </a:rPr>
              <a:t>😂 </a:t>
            </a:r>
            <a:r>
              <a:rPr sz="1200" i="1" dirty="0" err="1">
                <a:solidFill>
                  <a:srgbClr val="1A8C7E"/>
                </a:solidFill>
                <a:latin typeface="Arial"/>
                <a:ea typeface="Arial"/>
                <a:cs typeface="Arial"/>
              </a:rPr>
              <a:t>Мем</a:t>
            </a:r>
            <a:r>
              <a:rPr sz="1200" i="1" dirty="0">
                <a:solidFill>
                  <a:srgbClr val="1A8C7E"/>
                </a:solidFill>
                <a:latin typeface="Arial"/>
                <a:ea typeface="Arial"/>
                <a:cs typeface="Arial"/>
              </a:rPr>
              <a:t>: «Privacy please!» — </a:t>
            </a:r>
            <a:r>
              <a:rPr sz="1200" i="1" dirty="0" err="1">
                <a:solidFill>
                  <a:srgbClr val="1A8C7E"/>
                </a:solidFill>
                <a:latin typeface="Arial"/>
                <a:ea typeface="Arial"/>
                <a:cs typeface="Arial"/>
              </a:rPr>
              <a:t>Кот</a:t>
            </a:r>
            <a:r>
              <a:rPr sz="1200" i="1" dirty="0">
                <a:solidFill>
                  <a:srgbClr val="1A8C7E"/>
                </a:solidFill>
                <a:latin typeface="Arial"/>
                <a:ea typeface="Arial"/>
                <a:cs typeface="Arial"/>
              </a:rPr>
              <a:t> в </a:t>
            </a:r>
            <a:r>
              <a:rPr sz="1200" i="1" dirty="0" err="1">
                <a:solidFill>
                  <a:srgbClr val="1A8C7E"/>
                </a:solidFill>
                <a:latin typeface="Arial"/>
                <a:ea typeface="Arial"/>
                <a:cs typeface="Arial"/>
              </a:rPr>
              <a:t>лотке</a:t>
            </a:r>
            <a:r>
              <a:rPr sz="1200" i="1" dirty="0">
                <a:solidFill>
                  <a:srgbClr val="1A8C7E"/>
                </a:solidFill>
                <a:latin typeface="Arial"/>
                <a:ea typeface="Arial"/>
                <a:cs typeface="Arial"/>
              </a:rPr>
              <a:t> </a:t>
            </a:r>
            <a:r>
              <a:rPr sz="1200" i="1" dirty="0" err="1">
                <a:solidFill>
                  <a:srgbClr val="1A8C7E"/>
                </a:solidFill>
                <a:latin typeface="Arial"/>
                <a:ea typeface="Arial"/>
                <a:cs typeface="Arial"/>
              </a:rPr>
              <a:t>смотрит</a:t>
            </a:r>
            <a:r>
              <a:rPr sz="1200" i="1" dirty="0">
                <a:solidFill>
                  <a:srgbClr val="1A8C7E"/>
                </a:solidFill>
                <a:latin typeface="Arial"/>
                <a:ea typeface="Arial"/>
                <a:cs typeface="Arial"/>
              </a:rPr>
              <a:t> с </a:t>
            </a:r>
            <a:r>
              <a:rPr sz="1200" i="1" dirty="0" err="1">
                <a:solidFill>
                  <a:srgbClr val="1A8C7E"/>
                </a:solidFill>
                <a:latin typeface="Arial"/>
                <a:ea typeface="Arial"/>
                <a:cs typeface="Arial"/>
              </a:rPr>
              <a:t>достоинством</a:t>
            </a:r>
            <a:endParaRPr sz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304" name="Shape 304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🐕 Собаки: Друзья на прогулке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5" name="Shape 305"/>
          <p:cNvSpPr/>
          <p:nvPr/>
        </p:nvSpPr>
        <p:spPr>
          <a:xfrm>
            <a:off x="7132319" y="777240"/>
            <a:ext cx="1828800" cy="18288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10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🐕</a:t>
            </a:r>
            <a:endParaRPr sz="1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6" name="Shape 306"/>
          <p:cNvSpPr/>
          <p:nvPr/>
        </p:nvSpPr>
        <p:spPr>
          <a:xfrm>
            <a:off x="274320" y="822960"/>
            <a:ext cx="6400799" cy="1143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07" name="Shape 307"/>
          <p:cNvSpPr/>
          <p:nvPr/>
        </p:nvSpPr>
        <p:spPr>
          <a:xfrm>
            <a:off x="274320" y="822960"/>
            <a:ext cx="73152" cy="1143000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308" name="Shape 308"/>
          <p:cNvSpPr/>
          <p:nvPr/>
        </p:nvSpPr>
        <p:spPr>
          <a:xfrm>
            <a:off x="411480" y="822960"/>
            <a:ext cx="822960" cy="11430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6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🌳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9" name="Shape 309"/>
          <p:cNvSpPr/>
          <p:nvPr/>
        </p:nvSpPr>
        <p:spPr>
          <a:xfrm>
            <a:off x="1325880" y="896112"/>
            <a:ext cx="5212080" cy="34747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Прогулки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0" name="Shape 310"/>
          <p:cNvSpPr/>
          <p:nvPr/>
        </p:nvSpPr>
        <p:spPr>
          <a:xfrm>
            <a:off x="1325880" y="1261872"/>
            <a:ext cx="5212080" cy="6400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2-3 раза в день минимум по 20-30 минут.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Физическая активность = здоровье ЖКТ и психики.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Подходящие места: парки, скверы, площадки.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1" name="Shape 311"/>
          <p:cNvSpPr/>
          <p:nvPr/>
        </p:nvSpPr>
        <p:spPr>
          <a:xfrm>
            <a:off x="274320" y="2121408"/>
            <a:ext cx="6400799" cy="114299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12" name="Shape 312"/>
          <p:cNvSpPr/>
          <p:nvPr/>
        </p:nvSpPr>
        <p:spPr>
          <a:xfrm>
            <a:off x="274320" y="2121408"/>
            <a:ext cx="73152" cy="1142999"/>
          </a:xfrm>
          <a:prstGeom prst="rect">
            <a:avLst/>
          </a:prstGeom>
          <a:solidFill>
            <a:srgbClr val="F07B1F"/>
          </a:solidFill>
        </p:spPr>
      </p:sp>
      <p:sp>
        <p:nvSpPr>
          <p:cNvPr id="313" name="Shape 313"/>
          <p:cNvSpPr/>
          <p:nvPr/>
        </p:nvSpPr>
        <p:spPr>
          <a:xfrm>
            <a:off x="411480" y="2121408"/>
            <a:ext cx="822960" cy="114299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6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🦗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4" name="Shape 314"/>
          <p:cNvSpPr/>
          <p:nvPr/>
        </p:nvSpPr>
        <p:spPr>
          <a:xfrm>
            <a:off x="1325880" y="2194560"/>
            <a:ext cx="5212080" cy="34747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F07B1F"/>
                </a:solidFill>
                <a:latin typeface="Arial"/>
                <a:ea typeface="Arial"/>
                <a:cs typeface="Arial"/>
              </a:rPr>
              <a:t>Защита от паразитов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5" name="Shape 315"/>
          <p:cNvSpPr/>
          <p:nvPr/>
        </p:nvSpPr>
        <p:spPr>
          <a:xfrm>
            <a:off x="1325880" y="2560320"/>
            <a:ext cx="5212080" cy="6400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Тщательный осмотр после каждой прогулки в траве.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Клещи — убрать пинцетом или обратиться к врачу.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Капли/ошейник от блох активны каждый сезон.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6" name="Shape 316"/>
          <p:cNvSpPr/>
          <p:nvPr/>
        </p:nvSpPr>
        <p:spPr>
          <a:xfrm>
            <a:off x="274320" y="3419856"/>
            <a:ext cx="6400799" cy="1143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17" name="Shape 317"/>
          <p:cNvSpPr/>
          <p:nvPr/>
        </p:nvSpPr>
        <p:spPr>
          <a:xfrm>
            <a:off x="274320" y="3419856"/>
            <a:ext cx="73152" cy="1143000"/>
          </a:xfrm>
          <a:prstGeom prst="rect">
            <a:avLst/>
          </a:prstGeom>
          <a:solidFill>
            <a:srgbClr val="2E7BB8"/>
          </a:solidFill>
        </p:spPr>
      </p:sp>
      <p:sp>
        <p:nvSpPr>
          <p:cNvPr id="318" name="Shape 318"/>
          <p:cNvSpPr/>
          <p:nvPr/>
        </p:nvSpPr>
        <p:spPr>
          <a:xfrm>
            <a:off x="411480" y="3419856"/>
            <a:ext cx="822960" cy="11430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6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🤝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9" name="Shape 319"/>
          <p:cNvSpPr/>
          <p:nvPr/>
        </p:nvSpPr>
        <p:spPr>
          <a:xfrm>
            <a:off x="1325880" y="3493008"/>
            <a:ext cx="5212080" cy="34747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2E7BB8"/>
                </a:solidFill>
                <a:latin typeface="Arial"/>
                <a:ea typeface="Arial"/>
                <a:cs typeface="Arial"/>
              </a:rPr>
              <a:t>Социализация и гигиена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0" name="Shape 320"/>
          <p:cNvSpPr/>
          <p:nvPr/>
        </p:nvSpPr>
        <p:spPr>
          <a:xfrm>
            <a:off x="1325880" y="3858768"/>
            <a:ext cx="5212080" cy="6400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Игры с другими собаками — важно, но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проверяй: чистое ли место, нет ли больных животных.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Мой руки после игры с чужими собаками.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323" name="Shape 323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🦜🐹🐠 Не только кошки и собаки!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4" name="Shape 324"/>
          <p:cNvSpPr/>
          <p:nvPr/>
        </p:nvSpPr>
        <p:spPr>
          <a:xfrm>
            <a:off x="274320" y="777240"/>
            <a:ext cx="2743200" cy="397764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25" name="Shape 325"/>
          <p:cNvSpPr/>
          <p:nvPr/>
        </p:nvSpPr>
        <p:spPr>
          <a:xfrm>
            <a:off x="274320" y="777240"/>
            <a:ext cx="2743200" cy="54864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326" name="Shape 326"/>
          <p:cNvSpPr/>
          <p:nvPr/>
        </p:nvSpPr>
        <p:spPr>
          <a:xfrm>
            <a:off x="274320" y="822960"/>
            <a:ext cx="2743200" cy="10058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56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🦜</a:t>
            </a:r>
            <a:endParaRPr sz="5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7" name="Shape 327"/>
          <p:cNvSpPr/>
          <p:nvPr/>
        </p:nvSpPr>
        <p:spPr>
          <a:xfrm>
            <a:off x="274320" y="1828800"/>
            <a:ext cx="2743200" cy="4114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7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Птицы</a:t>
            </a:r>
            <a:endParaRPr sz="17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8" name="Shape 328"/>
          <p:cNvSpPr/>
          <p:nvPr/>
        </p:nvSpPr>
        <p:spPr>
          <a:xfrm>
            <a:off x="411480" y="2286000"/>
            <a:ext cx="2468880" cy="23317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• Чистить клетку еженедельно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• Свежий воздух без сквозняков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• Менять воду и корм ежедневно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• Купалка 1-2 раза в неделю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9" name="Shape 329"/>
          <p:cNvSpPr/>
          <p:nvPr/>
        </p:nvSpPr>
        <p:spPr>
          <a:xfrm>
            <a:off x="3154680" y="777240"/>
            <a:ext cx="2743200" cy="397764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30" name="Shape 330"/>
          <p:cNvSpPr/>
          <p:nvPr/>
        </p:nvSpPr>
        <p:spPr>
          <a:xfrm>
            <a:off x="3154680" y="777240"/>
            <a:ext cx="2743200" cy="54864"/>
          </a:xfrm>
          <a:prstGeom prst="rect">
            <a:avLst/>
          </a:prstGeom>
          <a:solidFill>
            <a:srgbClr val="F07B1F"/>
          </a:solidFill>
        </p:spPr>
      </p:sp>
      <p:sp>
        <p:nvSpPr>
          <p:cNvPr id="331" name="Shape 331"/>
          <p:cNvSpPr/>
          <p:nvPr/>
        </p:nvSpPr>
        <p:spPr>
          <a:xfrm>
            <a:off x="3154680" y="822960"/>
            <a:ext cx="2743200" cy="10058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56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🐹</a:t>
            </a:r>
            <a:endParaRPr sz="5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32" name="Shape 332"/>
          <p:cNvSpPr/>
          <p:nvPr/>
        </p:nvSpPr>
        <p:spPr>
          <a:xfrm>
            <a:off x="3154680" y="1828800"/>
            <a:ext cx="2743200" cy="4114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700" b="1">
                <a:solidFill>
                  <a:srgbClr val="F07B1F"/>
                </a:solidFill>
                <a:latin typeface="Arial"/>
                <a:ea typeface="Arial"/>
                <a:cs typeface="Arial"/>
              </a:rPr>
              <a:t>Грызуны</a:t>
            </a:r>
            <a:endParaRPr sz="17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33" name="Shape 333"/>
          <p:cNvSpPr/>
          <p:nvPr/>
        </p:nvSpPr>
        <p:spPr>
          <a:xfrm>
            <a:off x="3291840" y="2286000"/>
            <a:ext cx="2468880" cy="23317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• Сухая подстилка — без аммиака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• Убирать остатки еды ежедневно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• Полная уборка клетки раз в неделю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• Вентиляция — обязательна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34" name="Shape 334"/>
          <p:cNvSpPr/>
          <p:nvPr/>
        </p:nvSpPr>
        <p:spPr>
          <a:xfrm>
            <a:off x="6035040" y="777240"/>
            <a:ext cx="2743200" cy="397764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35" name="Shape 335"/>
          <p:cNvSpPr/>
          <p:nvPr/>
        </p:nvSpPr>
        <p:spPr>
          <a:xfrm>
            <a:off x="6035040" y="777240"/>
            <a:ext cx="2743200" cy="54864"/>
          </a:xfrm>
          <a:prstGeom prst="rect">
            <a:avLst/>
          </a:prstGeom>
          <a:solidFill>
            <a:srgbClr val="2E7BB8"/>
          </a:solidFill>
        </p:spPr>
      </p:sp>
      <p:sp>
        <p:nvSpPr>
          <p:cNvPr id="336" name="Shape 336"/>
          <p:cNvSpPr/>
          <p:nvPr/>
        </p:nvSpPr>
        <p:spPr>
          <a:xfrm>
            <a:off x="6035040" y="822960"/>
            <a:ext cx="2743200" cy="10058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56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🐠</a:t>
            </a:r>
            <a:endParaRPr sz="5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37" name="Shape 337"/>
          <p:cNvSpPr/>
          <p:nvPr/>
        </p:nvSpPr>
        <p:spPr>
          <a:xfrm>
            <a:off x="6035040" y="1828800"/>
            <a:ext cx="2743200" cy="4114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700" b="1">
                <a:solidFill>
                  <a:srgbClr val="2E7BB8"/>
                </a:solidFill>
                <a:latin typeface="Arial"/>
                <a:ea typeface="Arial"/>
                <a:cs typeface="Arial"/>
              </a:rPr>
              <a:t>Рыбки</a:t>
            </a:r>
            <a:endParaRPr sz="17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38" name="Shape 338"/>
          <p:cNvSpPr/>
          <p:nvPr/>
        </p:nvSpPr>
        <p:spPr>
          <a:xfrm>
            <a:off x="6172200" y="2286000"/>
            <a:ext cx="2468880" cy="23317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• Фильтр — работает всегда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• Смена воды 20-30% раз в неделю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• Чистить стёкла от водорослей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• Не перекармливать — портит воду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341" name="Shape 341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🤧 Животные и аллергия: Можно жить вместе!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2" name="Shape 342"/>
          <p:cNvSpPr/>
          <p:nvPr/>
        </p:nvSpPr>
        <p:spPr>
          <a:xfrm>
            <a:off x="6858000" y="777240"/>
            <a:ext cx="2011680" cy="27432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4400">
                <a:solidFill>
                  <a:srgbClr val="2D8A4E"/>
                </a:solidFill>
                <a:latin typeface="Arial"/>
                <a:ea typeface="Arial"/>
                <a:cs typeface="Arial"/>
              </a:rPr>
              <a:t>🐱</a:t>
            </a:r>
            <a:endParaRPr sz="4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4400">
                <a:solidFill>
                  <a:srgbClr val="2D8A4E"/>
                </a:solidFill>
                <a:latin typeface="Arial"/>
                <a:ea typeface="Arial"/>
                <a:cs typeface="Arial"/>
              </a:rPr>
              <a:t>+</a:t>
            </a:r>
            <a:endParaRPr sz="4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4400">
                <a:solidFill>
                  <a:srgbClr val="2D8A4E"/>
                </a:solidFill>
                <a:latin typeface="Arial"/>
                <a:ea typeface="Arial"/>
                <a:cs typeface="Arial"/>
              </a:rPr>
              <a:t>😊</a:t>
            </a:r>
            <a:endParaRPr sz="4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3" name="Shape 343"/>
          <p:cNvSpPr/>
          <p:nvPr/>
        </p:nvSpPr>
        <p:spPr>
          <a:xfrm>
            <a:off x="274320" y="822960"/>
            <a:ext cx="6309359" cy="1143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44" name="Shape 344"/>
          <p:cNvSpPr/>
          <p:nvPr/>
        </p:nvSpPr>
        <p:spPr>
          <a:xfrm>
            <a:off x="320040" y="1051560"/>
            <a:ext cx="685799" cy="685800"/>
          </a:xfrm>
          <a:prstGeom prst="ellipse">
            <a:avLst/>
          </a:prstGeom>
          <a:solidFill>
            <a:srgbClr val="1A8C7E">
              <a:alpha val="85000"/>
            </a:srgbClr>
          </a:solidFill>
        </p:spPr>
      </p:sp>
      <p:sp>
        <p:nvSpPr>
          <p:cNvPr id="345" name="Shape 345"/>
          <p:cNvSpPr/>
          <p:nvPr/>
        </p:nvSpPr>
        <p:spPr>
          <a:xfrm>
            <a:off x="320040" y="1051560"/>
            <a:ext cx="685799" cy="6858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6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🐕</a:t>
            </a:r>
            <a:endParaRPr sz="2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6" name="Shape 346"/>
          <p:cNvSpPr/>
          <p:nvPr/>
        </p:nvSpPr>
        <p:spPr>
          <a:xfrm>
            <a:off x="1143000" y="896112"/>
            <a:ext cx="5303520" cy="34747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1A8C7E"/>
                </a:solidFill>
                <a:latin typeface="Arial"/>
                <a:ea typeface="Arial"/>
                <a:cs typeface="Arial"/>
              </a:rPr>
              <a:t>Гипоаллергенные породы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7" name="Shape 347"/>
          <p:cNvSpPr/>
          <p:nvPr/>
        </p:nvSpPr>
        <p:spPr>
          <a:xfrm>
            <a:off x="1143000" y="1261872"/>
            <a:ext cx="5303520" cy="6400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 dirty="0" err="1">
                <a:solidFill>
                  <a:srgbClr val="5A6A7A"/>
                </a:solidFill>
                <a:latin typeface="Arial"/>
                <a:ea typeface="Arial"/>
                <a:cs typeface="Arial"/>
              </a:rPr>
              <a:t>Собаки</a:t>
            </a:r>
            <a:r>
              <a:rPr sz="1200" dirty="0">
                <a:solidFill>
                  <a:srgbClr val="5A6A7A"/>
                </a:solidFill>
                <a:latin typeface="Arial"/>
                <a:ea typeface="Arial"/>
                <a:cs typeface="Arial"/>
              </a:rPr>
              <a:t>: </a:t>
            </a:r>
            <a:r>
              <a:rPr sz="1200" dirty="0" err="1" smtClean="0">
                <a:solidFill>
                  <a:srgbClr val="5A6A7A"/>
                </a:solidFill>
                <a:latin typeface="Arial"/>
                <a:ea typeface="Arial"/>
                <a:cs typeface="Arial"/>
              </a:rPr>
              <a:t>Лабрад</a:t>
            </a:r>
            <a:r>
              <a:rPr lang="ru-RU" sz="1200" dirty="0" smtClean="0">
                <a:solidFill>
                  <a:srgbClr val="5A6A7A"/>
                </a:solidFill>
                <a:latin typeface="Arial"/>
                <a:ea typeface="Arial"/>
                <a:cs typeface="Arial"/>
              </a:rPr>
              <a:t>ор</a:t>
            </a:r>
            <a:r>
              <a:rPr sz="1200" dirty="0" smtClean="0">
                <a:solidFill>
                  <a:srgbClr val="5A6A7A"/>
                </a:solidFill>
                <a:latin typeface="Arial"/>
                <a:ea typeface="Arial"/>
                <a:cs typeface="Arial"/>
              </a:rPr>
              <a:t>, </a:t>
            </a:r>
            <a:r>
              <a:rPr sz="1200" dirty="0" err="1">
                <a:solidFill>
                  <a:srgbClr val="5A6A7A"/>
                </a:solidFill>
                <a:latin typeface="Arial"/>
                <a:ea typeface="Arial"/>
                <a:cs typeface="Arial"/>
              </a:rPr>
              <a:t>Пудель</a:t>
            </a:r>
            <a:r>
              <a:rPr sz="1200" dirty="0">
                <a:solidFill>
                  <a:srgbClr val="5A6A7A"/>
                </a:solidFill>
                <a:latin typeface="Arial"/>
                <a:ea typeface="Arial"/>
                <a:cs typeface="Arial"/>
              </a:rPr>
              <a:t>, </a:t>
            </a:r>
            <a:r>
              <a:rPr sz="1200" dirty="0" err="1">
                <a:solidFill>
                  <a:srgbClr val="5A6A7A"/>
                </a:solidFill>
                <a:latin typeface="Arial"/>
                <a:ea typeface="Arial"/>
                <a:cs typeface="Arial"/>
              </a:rPr>
              <a:t>Мальтезе</a:t>
            </a:r>
            <a:r>
              <a:rPr sz="1200" dirty="0">
                <a:solidFill>
                  <a:srgbClr val="5A6A7A"/>
                </a:solidFill>
                <a:latin typeface="Arial"/>
                <a:ea typeface="Arial"/>
                <a:cs typeface="Arial"/>
              </a:rPr>
              <a:t>, </a:t>
            </a:r>
            <a:r>
              <a:rPr sz="1200" dirty="0" err="1">
                <a:solidFill>
                  <a:srgbClr val="5A6A7A"/>
                </a:solidFill>
                <a:latin typeface="Arial"/>
                <a:ea typeface="Arial"/>
                <a:cs typeface="Arial"/>
              </a:rPr>
              <a:t>Биглевый</a:t>
            </a:r>
            <a:r>
              <a:rPr sz="1200" dirty="0">
                <a:solidFill>
                  <a:srgbClr val="5A6A7A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5A6A7A"/>
                </a:solidFill>
                <a:latin typeface="Arial"/>
                <a:ea typeface="Arial"/>
                <a:cs typeface="Arial"/>
              </a:rPr>
              <a:t>шнауцер</a:t>
            </a:r>
            <a:endParaRPr sz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 dirty="0" err="1">
                <a:solidFill>
                  <a:srgbClr val="5A6A7A"/>
                </a:solidFill>
                <a:latin typeface="Arial"/>
                <a:ea typeface="Arial"/>
                <a:cs typeface="Arial"/>
              </a:rPr>
              <a:t>Кошки</a:t>
            </a:r>
            <a:r>
              <a:rPr sz="1200" dirty="0">
                <a:solidFill>
                  <a:srgbClr val="5A6A7A"/>
                </a:solidFill>
                <a:latin typeface="Arial"/>
                <a:ea typeface="Arial"/>
                <a:cs typeface="Arial"/>
              </a:rPr>
              <a:t>: </a:t>
            </a:r>
            <a:r>
              <a:rPr sz="1200" dirty="0" err="1">
                <a:solidFill>
                  <a:srgbClr val="5A6A7A"/>
                </a:solidFill>
                <a:latin typeface="Arial"/>
                <a:ea typeface="Arial"/>
                <a:cs typeface="Arial"/>
              </a:rPr>
              <a:t>Сфинкс</a:t>
            </a:r>
            <a:r>
              <a:rPr sz="1200" dirty="0">
                <a:solidFill>
                  <a:srgbClr val="5A6A7A"/>
                </a:solidFill>
                <a:latin typeface="Arial"/>
                <a:ea typeface="Arial"/>
                <a:cs typeface="Arial"/>
              </a:rPr>
              <a:t>, </a:t>
            </a:r>
            <a:r>
              <a:rPr sz="1200" dirty="0" err="1">
                <a:solidFill>
                  <a:srgbClr val="5A6A7A"/>
                </a:solidFill>
                <a:latin typeface="Arial"/>
                <a:ea typeface="Arial"/>
                <a:cs typeface="Arial"/>
              </a:rPr>
              <a:t>Девон-рекс</a:t>
            </a:r>
            <a:r>
              <a:rPr sz="1200" dirty="0">
                <a:solidFill>
                  <a:srgbClr val="5A6A7A"/>
                </a:solidFill>
                <a:latin typeface="Arial"/>
                <a:ea typeface="Arial"/>
                <a:cs typeface="Arial"/>
              </a:rPr>
              <a:t>, </a:t>
            </a:r>
            <a:r>
              <a:rPr sz="1200" dirty="0" err="1">
                <a:solidFill>
                  <a:srgbClr val="5A6A7A"/>
                </a:solidFill>
                <a:latin typeface="Arial"/>
                <a:ea typeface="Arial"/>
                <a:cs typeface="Arial"/>
              </a:rPr>
              <a:t>Бенгальская</a:t>
            </a:r>
            <a:r>
              <a:rPr sz="1200" dirty="0">
                <a:solidFill>
                  <a:srgbClr val="5A6A7A"/>
                </a:solidFill>
                <a:latin typeface="Arial"/>
                <a:ea typeface="Arial"/>
                <a:cs typeface="Arial"/>
              </a:rPr>
              <a:t>, </a:t>
            </a:r>
            <a:r>
              <a:rPr sz="1200" dirty="0" err="1">
                <a:solidFill>
                  <a:srgbClr val="5A6A7A"/>
                </a:solidFill>
                <a:latin typeface="Arial"/>
                <a:ea typeface="Arial"/>
                <a:cs typeface="Arial"/>
              </a:rPr>
              <a:t>Сибирская</a:t>
            </a:r>
            <a:endParaRPr sz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8" name="Shape 348"/>
          <p:cNvSpPr/>
          <p:nvPr/>
        </p:nvSpPr>
        <p:spPr>
          <a:xfrm>
            <a:off x="274320" y="2121408"/>
            <a:ext cx="6309359" cy="114299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49" name="Shape 349"/>
          <p:cNvSpPr/>
          <p:nvPr/>
        </p:nvSpPr>
        <p:spPr>
          <a:xfrm>
            <a:off x="320040" y="2350008"/>
            <a:ext cx="685799" cy="685800"/>
          </a:xfrm>
          <a:prstGeom prst="ellipse">
            <a:avLst/>
          </a:prstGeom>
          <a:solidFill>
            <a:srgbClr val="2D8A4E">
              <a:alpha val="85000"/>
            </a:srgbClr>
          </a:solidFill>
        </p:spPr>
      </p:sp>
      <p:sp>
        <p:nvSpPr>
          <p:cNvPr id="350" name="Shape 350"/>
          <p:cNvSpPr/>
          <p:nvPr/>
        </p:nvSpPr>
        <p:spPr>
          <a:xfrm>
            <a:off x="320040" y="2350008"/>
            <a:ext cx="685799" cy="6858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6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🧹</a:t>
            </a:r>
            <a:endParaRPr sz="2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1" name="Shape 351"/>
          <p:cNvSpPr/>
          <p:nvPr/>
        </p:nvSpPr>
        <p:spPr>
          <a:xfrm>
            <a:off x="1143000" y="2194560"/>
            <a:ext cx="5303520" cy="34747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Уборка для аллергиков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2" name="Shape 352"/>
          <p:cNvSpPr/>
          <p:nvPr/>
        </p:nvSpPr>
        <p:spPr>
          <a:xfrm>
            <a:off x="1143000" y="2560320"/>
            <a:ext cx="5303520" cy="6400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HEPA-фильтр в пылесосе — обязателен!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Влажная уборка ежедневно. Не пускать питомца в спальню.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Часто менять постельное бельё.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3" name="Shape 353"/>
          <p:cNvSpPr/>
          <p:nvPr/>
        </p:nvSpPr>
        <p:spPr>
          <a:xfrm>
            <a:off x="274320" y="3419856"/>
            <a:ext cx="6309359" cy="1143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54" name="Shape 354"/>
          <p:cNvSpPr/>
          <p:nvPr/>
        </p:nvSpPr>
        <p:spPr>
          <a:xfrm>
            <a:off x="320040" y="3648456"/>
            <a:ext cx="685799" cy="685800"/>
          </a:xfrm>
          <a:prstGeom prst="ellipse">
            <a:avLst/>
          </a:prstGeom>
          <a:solidFill>
            <a:srgbClr val="2E7BB8">
              <a:alpha val="85000"/>
            </a:srgbClr>
          </a:solidFill>
        </p:spPr>
      </p:sp>
      <p:sp>
        <p:nvSpPr>
          <p:cNvPr id="355" name="Shape 355"/>
          <p:cNvSpPr/>
          <p:nvPr/>
        </p:nvSpPr>
        <p:spPr>
          <a:xfrm>
            <a:off x="320040" y="3648456"/>
            <a:ext cx="685799" cy="6858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6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🧼</a:t>
            </a:r>
            <a:endParaRPr sz="2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6" name="Shape 356"/>
          <p:cNvSpPr/>
          <p:nvPr/>
        </p:nvSpPr>
        <p:spPr>
          <a:xfrm>
            <a:off x="1143000" y="3493008"/>
            <a:ext cx="5303520" cy="34747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2E7BB8"/>
                </a:solidFill>
                <a:latin typeface="Arial"/>
                <a:ea typeface="Arial"/>
                <a:cs typeface="Arial"/>
              </a:rPr>
              <a:t>Личная гигиена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7" name="Shape 357"/>
          <p:cNvSpPr/>
          <p:nvPr/>
        </p:nvSpPr>
        <p:spPr>
          <a:xfrm>
            <a:off x="1143000" y="3858768"/>
            <a:ext cx="5303520" cy="6400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Мыть руки после каждого контакта с животным.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Не трогать лицо после игры.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Регулярно расчёсывать питомца — меньше шерсти в воздухе.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8" name="Shape 358"/>
          <p:cNvSpPr/>
          <p:nvPr/>
        </p:nvSpPr>
        <p:spPr>
          <a:xfrm>
            <a:off x="274320" y="4681728"/>
            <a:ext cx="8595360" cy="329184"/>
          </a:xfrm>
          <a:prstGeom prst="rect">
            <a:avLst/>
          </a:prstGeom>
          <a:solidFill>
            <a:srgbClr val="E8F5EC"/>
          </a:solidFill>
        </p:spPr>
      </p:sp>
      <p:sp>
        <p:nvSpPr>
          <p:cNvPr id="359" name="Shape 359"/>
          <p:cNvSpPr/>
          <p:nvPr/>
        </p:nvSpPr>
        <p:spPr>
          <a:xfrm>
            <a:off x="365760" y="4700016"/>
            <a:ext cx="8412480" cy="29260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200" i="1">
                <a:solidFill>
                  <a:srgbClr val="2D8A4E"/>
                </a:solidFill>
                <a:latin typeface="Arial"/>
                <a:ea typeface="Arial"/>
                <a:cs typeface="Arial"/>
              </a:rPr>
              <a:t>💡 Аллерген — не шерсть, а белок Fel d1 в слюне! Регулярное купание кошки снижает аллерген.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362" name="Shape 362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🌿 Зелёная гигиена: Без лишней химии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3" name="Shape 363"/>
          <p:cNvSpPr/>
          <p:nvPr/>
        </p:nvSpPr>
        <p:spPr>
          <a:xfrm>
            <a:off x="274320" y="777240"/>
            <a:ext cx="2743200" cy="34747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64" name="Shape 364"/>
          <p:cNvSpPr/>
          <p:nvPr/>
        </p:nvSpPr>
        <p:spPr>
          <a:xfrm>
            <a:off x="274320" y="777240"/>
            <a:ext cx="2743200" cy="64007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365" name="Shape 365"/>
          <p:cNvSpPr/>
          <p:nvPr/>
        </p:nvSpPr>
        <p:spPr>
          <a:xfrm>
            <a:off x="274320" y="822960"/>
            <a:ext cx="2743200" cy="10058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54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🧴</a:t>
            </a:r>
            <a:endParaRPr sz="5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6" name="Shape 366"/>
          <p:cNvSpPr/>
          <p:nvPr/>
        </p:nvSpPr>
        <p:spPr>
          <a:xfrm>
            <a:off x="274320" y="1828800"/>
            <a:ext cx="2743200" cy="4114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6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Эко-средства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7" name="Shape 367"/>
          <p:cNvSpPr/>
          <p:nvPr/>
        </p:nvSpPr>
        <p:spPr>
          <a:xfrm>
            <a:off x="411480" y="2286000"/>
            <a:ext cx="2468880" cy="18288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🌱 Натуральные шампуни без сульфатов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🌱 Биоразлагаемые пакеты для отходов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🌱 Уксус + сода вместо хлорки для уборки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8" name="Shape 368"/>
          <p:cNvSpPr/>
          <p:nvPr/>
        </p:nvSpPr>
        <p:spPr>
          <a:xfrm>
            <a:off x="3154680" y="777240"/>
            <a:ext cx="2743200" cy="34747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69" name="Shape 369"/>
          <p:cNvSpPr/>
          <p:nvPr/>
        </p:nvSpPr>
        <p:spPr>
          <a:xfrm>
            <a:off x="3154680" y="777240"/>
            <a:ext cx="2743200" cy="64007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370" name="Shape 370"/>
          <p:cNvSpPr/>
          <p:nvPr/>
        </p:nvSpPr>
        <p:spPr>
          <a:xfrm>
            <a:off x="3154680" y="822960"/>
            <a:ext cx="2743200" cy="10058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54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🌾</a:t>
            </a:r>
            <a:endParaRPr sz="5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1" name="Shape 371"/>
          <p:cNvSpPr/>
          <p:nvPr/>
        </p:nvSpPr>
        <p:spPr>
          <a:xfrm>
            <a:off x="3154680" y="1828800"/>
            <a:ext cx="2743200" cy="4114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600" b="1">
                <a:solidFill>
                  <a:srgbClr val="1A8C7E"/>
                </a:solidFill>
                <a:latin typeface="Arial"/>
                <a:ea typeface="Arial"/>
                <a:cs typeface="Arial"/>
              </a:rPr>
              <a:t>Органический корм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2" name="Shape 372"/>
          <p:cNvSpPr/>
          <p:nvPr/>
        </p:nvSpPr>
        <p:spPr>
          <a:xfrm>
            <a:off x="3291840" y="2286000"/>
            <a:ext cx="2468880" cy="18288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🌱 Без искусственных красителей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🌱 Без антибиотиков в составе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🌱 Мясо свободного выгула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3" name="Shape 373"/>
          <p:cNvSpPr/>
          <p:nvPr/>
        </p:nvSpPr>
        <p:spPr>
          <a:xfrm>
            <a:off x="6035040" y="777240"/>
            <a:ext cx="2743200" cy="34747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74" name="Shape 374"/>
          <p:cNvSpPr/>
          <p:nvPr/>
        </p:nvSpPr>
        <p:spPr>
          <a:xfrm>
            <a:off x="6035040" y="777240"/>
            <a:ext cx="2743200" cy="64007"/>
          </a:xfrm>
          <a:prstGeom prst="rect">
            <a:avLst/>
          </a:prstGeom>
          <a:solidFill>
            <a:srgbClr val="2E7BB8"/>
          </a:solidFill>
        </p:spPr>
      </p:sp>
      <p:sp>
        <p:nvSpPr>
          <p:cNvPr id="375" name="Shape 375"/>
          <p:cNvSpPr/>
          <p:nvPr/>
        </p:nvSpPr>
        <p:spPr>
          <a:xfrm>
            <a:off x="6035040" y="822960"/>
            <a:ext cx="2743200" cy="10058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54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♻️</a:t>
            </a:r>
            <a:endParaRPr sz="5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6" name="Shape 376"/>
          <p:cNvSpPr/>
          <p:nvPr/>
        </p:nvSpPr>
        <p:spPr>
          <a:xfrm>
            <a:off x="6035040" y="1828800"/>
            <a:ext cx="2743200" cy="4114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600" b="1">
                <a:solidFill>
                  <a:srgbClr val="2E7BB8"/>
                </a:solidFill>
                <a:latin typeface="Arial"/>
                <a:ea typeface="Arial"/>
                <a:cs typeface="Arial"/>
              </a:rPr>
              <a:t>Переработка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7" name="Shape 377"/>
          <p:cNvSpPr/>
          <p:nvPr/>
        </p:nvSpPr>
        <p:spPr>
          <a:xfrm>
            <a:off x="6172200" y="2286000"/>
            <a:ext cx="2468880" cy="18288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🌱 Компостирование растительных отходов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🌱 Биоразлагаемая подстилка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5A6A7A"/>
                </a:solidFill>
                <a:latin typeface="Arial"/>
                <a:ea typeface="Arial"/>
                <a:cs typeface="Arial"/>
              </a:rPr>
              <a:t>🌱 Повторное использование игрушек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8" name="Shape 378"/>
          <p:cNvSpPr/>
          <p:nvPr/>
        </p:nvSpPr>
        <p:spPr>
          <a:xfrm>
            <a:off x="274320" y="4407408"/>
            <a:ext cx="8595360" cy="566927"/>
          </a:xfrm>
          <a:prstGeom prst="rect">
            <a:avLst/>
          </a:prstGeom>
          <a:solidFill>
            <a:srgbClr val="E8F5EC"/>
          </a:solidFill>
        </p:spPr>
      </p:sp>
      <p:sp>
        <p:nvSpPr>
          <p:cNvPr id="379" name="Shape 379"/>
          <p:cNvSpPr/>
          <p:nvPr/>
        </p:nvSpPr>
        <p:spPr>
          <a:xfrm>
            <a:off x="365760" y="4434840"/>
            <a:ext cx="8412480" cy="52120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🌍 Забота о питомце + забота о планете = настоящая любовь! Каждое решение имеет значение.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Shape 381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F07B1F"/>
          </a:solidFill>
        </p:spPr>
      </p:sp>
      <p:sp>
        <p:nvSpPr>
          <p:cNvPr id="382" name="Shape 382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⚠️ Топ ошибок в уходе: Не повторяй!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3" name="Shape 383"/>
          <p:cNvSpPr/>
          <p:nvPr/>
        </p:nvSpPr>
        <p:spPr>
          <a:xfrm>
            <a:off x="274320" y="777240"/>
            <a:ext cx="8595360" cy="411480"/>
          </a:xfrm>
          <a:prstGeom prst="rect">
            <a:avLst/>
          </a:prstGeom>
          <a:solidFill>
            <a:srgbClr val="F07B1F"/>
          </a:solidFill>
        </p:spPr>
      </p:sp>
      <p:sp>
        <p:nvSpPr>
          <p:cNvPr id="384" name="Shape 384"/>
          <p:cNvSpPr/>
          <p:nvPr/>
        </p:nvSpPr>
        <p:spPr>
          <a:xfrm>
            <a:off x="274320" y="777240"/>
            <a:ext cx="2834640" cy="4114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/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❌ Ошибка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5" name="Shape 385"/>
          <p:cNvSpPr/>
          <p:nvPr/>
        </p:nvSpPr>
        <p:spPr>
          <a:xfrm>
            <a:off x="3108960" y="777240"/>
            <a:ext cx="2834640" cy="4114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/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✅ Правильно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6" name="Shape 386"/>
          <p:cNvSpPr/>
          <p:nvPr/>
        </p:nvSpPr>
        <p:spPr>
          <a:xfrm>
            <a:off x="5943600" y="777240"/>
            <a:ext cx="2926080" cy="4114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/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⚡ Риск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7" name="Shape 387"/>
          <p:cNvSpPr/>
          <p:nvPr/>
        </p:nvSpPr>
        <p:spPr>
          <a:xfrm>
            <a:off x="274320" y="1188720"/>
            <a:ext cx="8595360" cy="64008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88" name="Shape 388"/>
          <p:cNvSpPr/>
          <p:nvPr/>
        </p:nvSpPr>
        <p:spPr>
          <a:xfrm>
            <a:off x="3108960" y="1188720"/>
            <a:ext cx="36576" cy="640080"/>
          </a:xfrm>
          <a:prstGeom prst="rect">
            <a:avLst/>
          </a:prstGeom>
          <a:solidFill>
            <a:srgbClr val="F0F4F8"/>
          </a:solidFill>
        </p:spPr>
      </p:sp>
      <p:sp>
        <p:nvSpPr>
          <p:cNvPr id="389" name="Shape 389"/>
          <p:cNvSpPr/>
          <p:nvPr/>
        </p:nvSpPr>
        <p:spPr>
          <a:xfrm>
            <a:off x="5943600" y="1188720"/>
            <a:ext cx="36576" cy="640080"/>
          </a:xfrm>
          <a:prstGeom prst="rect">
            <a:avLst/>
          </a:prstGeom>
          <a:solidFill>
            <a:srgbClr val="F0F4F8"/>
          </a:solidFill>
        </p:spPr>
      </p:sp>
      <p:sp>
        <p:nvSpPr>
          <p:cNvPr id="390" name="Shape 390"/>
          <p:cNvSpPr/>
          <p:nvPr/>
        </p:nvSpPr>
        <p:spPr>
          <a:xfrm>
            <a:off x="365760" y="1188720"/>
            <a:ext cx="2651760" cy="6400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D93025"/>
                </a:solidFill>
                <a:latin typeface="Arial"/>
                <a:ea typeface="Arial"/>
                <a:cs typeface="Arial"/>
              </a:rPr>
              <a:t>❌ Редкое купание/чистка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1" name="Shape 391"/>
          <p:cNvSpPr/>
          <p:nvPr/>
        </p:nvSpPr>
        <p:spPr>
          <a:xfrm>
            <a:off x="3200400" y="1188720"/>
            <a:ext cx="2651759" cy="6400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2D8A4E"/>
                </a:solidFill>
                <a:latin typeface="Arial"/>
                <a:ea typeface="Arial"/>
                <a:cs typeface="Arial"/>
              </a:rPr>
              <a:t>✅ Регулярные процедуры по графику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2" name="Shape 392"/>
          <p:cNvSpPr/>
          <p:nvPr/>
        </p:nvSpPr>
        <p:spPr>
          <a:xfrm>
            <a:off x="6035040" y="1188720"/>
            <a:ext cx="2743200" cy="6400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F07B1F"/>
                </a:solidFill>
                <a:latin typeface="Arial"/>
                <a:ea typeface="Arial"/>
                <a:cs typeface="Arial"/>
              </a:rPr>
              <a:t>⚡ Инфекции и запах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3" name="Shape 393"/>
          <p:cNvSpPr/>
          <p:nvPr/>
        </p:nvSpPr>
        <p:spPr>
          <a:xfrm>
            <a:off x="274320" y="1901951"/>
            <a:ext cx="8595360" cy="640080"/>
          </a:xfrm>
          <a:prstGeom prst="rect">
            <a:avLst/>
          </a:prstGeom>
          <a:solidFill>
            <a:srgbClr val="F0F4F8"/>
          </a:solidFill>
        </p:spPr>
      </p:sp>
      <p:sp>
        <p:nvSpPr>
          <p:cNvPr id="394" name="Shape 394"/>
          <p:cNvSpPr/>
          <p:nvPr/>
        </p:nvSpPr>
        <p:spPr>
          <a:xfrm>
            <a:off x="3108960" y="1901951"/>
            <a:ext cx="36576" cy="640080"/>
          </a:xfrm>
          <a:prstGeom prst="rect">
            <a:avLst/>
          </a:prstGeom>
          <a:solidFill>
            <a:srgbClr val="F0F4F8"/>
          </a:solidFill>
        </p:spPr>
      </p:sp>
      <p:sp>
        <p:nvSpPr>
          <p:cNvPr id="395" name="Shape 395"/>
          <p:cNvSpPr/>
          <p:nvPr/>
        </p:nvSpPr>
        <p:spPr>
          <a:xfrm>
            <a:off x="5943600" y="1901951"/>
            <a:ext cx="36576" cy="640080"/>
          </a:xfrm>
          <a:prstGeom prst="rect">
            <a:avLst/>
          </a:prstGeom>
          <a:solidFill>
            <a:srgbClr val="F0F4F8"/>
          </a:solidFill>
        </p:spPr>
      </p:sp>
      <p:sp>
        <p:nvSpPr>
          <p:cNvPr id="396" name="Shape 396"/>
          <p:cNvSpPr/>
          <p:nvPr/>
        </p:nvSpPr>
        <p:spPr>
          <a:xfrm>
            <a:off x="365760" y="1901951"/>
            <a:ext cx="2651760" cy="6400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D93025"/>
                </a:solidFill>
                <a:latin typeface="Arial"/>
                <a:ea typeface="Arial"/>
                <a:cs typeface="Arial"/>
              </a:rPr>
              <a:t>❌ Перекорм вкусняшками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7" name="Shape 397"/>
          <p:cNvSpPr/>
          <p:nvPr/>
        </p:nvSpPr>
        <p:spPr>
          <a:xfrm>
            <a:off x="3200400" y="1901951"/>
            <a:ext cx="2651759" cy="6400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2D8A4E"/>
                </a:solidFill>
                <a:latin typeface="Arial"/>
                <a:ea typeface="Arial"/>
                <a:cs typeface="Arial"/>
              </a:rPr>
              <a:t>✅ Балансированный рацион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8" name="Shape 398"/>
          <p:cNvSpPr/>
          <p:nvPr/>
        </p:nvSpPr>
        <p:spPr>
          <a:xfrm>
            <a:off x="6035040" y="1901951"/>
            <a:ext cx="2743200" cy="6400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F07B1F"/>
                </a:solidFill>
                <a:latin typeface="Arial"/>
                <a:ea typeface="Arial"/>
                <a:cs typeface="Arial"/>
              </a:rPr>
              <a:t>⚡ Ожирение → болезни суставов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9" name="Shape 399"/>
          <p:cNvSpPr/>
          <p:nvPr/>
        </p:nvSpPr>
        <p:spPr>
          <a:xfrm>
            <a:off x="274320" y="2615184"/>
            <a:ext cx="8595360" cy="64008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00" name="Shape 400"/>
          <p:cNvSpPr/>
          <p:nvPr/>
        </p:nvSpPr>
        <p:spPr>
          <a:xfrm>
            <a:off x="3108960" y="2615184"/>
            <a:ext cx="36576" cy="640080"/>
          </a:xfrm>
          <a:prstGeom prst="rect">
            <a:avLst/>
          </a:prstGeom>
          <a:solidFill>
            <a:srgbClr val="F0F4F8"/>
          </a:solidFill>
        </p:spPr>
      </p:sp>
      <p:sp>
        <p:nvSpPr>
          <p:cNvPr id="401" name="Shape 401"/>
          <p:cNvSpPr/>
          <p:nvPr/>
        </p:nvSpPr>
        <p:spPr>
          <a:xfrm>
            <a:off x="5943600" y="2615184"/>
            <a:ext cx="36576" cy="640080"/>
          </a:xfrm>
          <a:prstGeom prst="rect">
            <a:avLst/>
          </a:prstGeom>
          <a:solidFill>
            <a:srgbClr val="F0F4F8"/>
          </a:solidFill>
        </p:spPr>
      </p:sp>
      <p:sp>
        <p:nvSpPr>
          <p:cNvPr id="402" name="Shape 402"/>
          <p:cNvSpPr/>
          <p:nvPr/>
        </p:nvSpPr>
        <p:spPr>
          <a:xfrm>
            <a:off x="365760" y="2615184"/>
            <a:ext cx="2651760" cy="6400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D93025"/>
                </a:solidFill>
                <a:latin typeface="Arial"/>
                <a:ea typeface="Arial"/>
                <a:cs typeface="Arial"/>
              </a:rPr>
              <a:t>❌ Игнорировать ветеринара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03" name="Shape 403"/>
          <p:cNvSpPr/>
          <p:nvPr/>
        </p:nvSpPr>
        <p:spPr>
          <a:xfrm>
            <a:off x="3200400" y="2615184"/>
            <a:ext cx="2651759" cy="6400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2D8A4E"/>
                </a:solidFill>
                <a:latin typeface="Arial"/>
                <a:ea typeface="Arial"/>
                <a:cs typeface="Arial"/>
              </a:rPr>
              <a:t>✅ Чек-ап каждые 6-12 месяцев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04" name="Shape 404"/>
          <p:cNvSpPr/>
          <p:nvPr/>
        </p:nvSpPr>
        <p:spPr>
          <a:xfrm>
            <a:off x="6035040" y="2615184"/>
            <a:ext cx="2743200" cy="6400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F07B1F"/>
                </a:solidFill>
                <a:latin typeface="Arial"/>
                <a:ea typeface="Arial"/>
                <a:cs typeface="Arial"/>
              </a:rPr>
              <a:t>⚡ Поздняя диагностика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05" name="Shape 405"/>
          <p:cNvSpPr/>
          <p:nvPr/>
        </p:nvSpPr>
        <p:spPr>
          <a:xfrm>
            <a:off x="274320" y="3328415"/>
            <a:ext cx="8595360" cy="640079"/>
          </a:xfrm>
          <a:prstGeom prst="rect">
            <a:avLst/>
          </a:prstGeom>
          <a:solidFill>
            <a:srgbClr val="F0F4F8"/>
          </a:solidFill>
        </p:spPr>
      </p:sp>
      <p:sp>
        <p:nvSpPr>
          <p:cNvPr id="406" name="Shape 406"/>
          <p:cNvSpPr/>
          <p:nvPr/>
        </p:nvSpPr>
        <p:spPr>
          <a:xfrm>
            <a:off x="3108960" y="3328415"/>
            <a:ext cx="36576" cy="640079"/>
          </a:xfrm>
          <a:prstGeom prst="rect">
            <a:avLst/>
          </a:prstGeom>
          <a:solidFill>
            <a:srgbClr val="F0F4F8"/>
          </a:solidFill>
        </p:spPr>
      </p:sp>
      <p:sp>
        <p:nvSpPr>
          <p:cNvPr id="407" name="Shape 407"/>
          <p:cNvSpPr/>
          <p:nvPr/>
        </p:nvSpPr>
        <p:spPr>
          <a:xfrm>
            <a:off x="5943600" y="3328415"/>
            <a:ext cx="36576" cy="640079"/>
          </a:xfrm>
          <a:prstGeom prst="rect">
            <a:avLst/>
          </a:prstGeom>
          <a:solidFill>
            <a:srgbClr val="F0F4F8"/>
          </a:solidFill>
        </p:spPr>
      </p:sp>
      <p:sp>
        <p:nvSpPr>
          <p:cNvPr id="408" name="Shape 408"/>
          <p:cNvSpPr/>
          <p:nvPr/>
        </p:nvSpPr>
        <p:spPr>
          <a:xfrm>
            <a:off x="365760" y="3328415"/>
            <a:ext cx="2651760" cy="6400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D93025"/>
                </a:solidFill>
                <a:latin typeface="Arial"/>
                <a:ea typeface="Arial"/>
                <a:cs typeface="Arial"/>
              </a:rPr>
              <a:t>❌ Грязная миска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09" name="Shape 409"/>
          <p:cNvSpPr/>
          <p:nvPr/>
        </p:nvSpPr>
        <p:spPr>
          <a:xfrm>
            <a:off x="3200400" y="3328415"/>
            <a:ext cx="2651759" cy="6400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2D8A4E"/>
                </a:solidFill>
                <a:latin typeface="Arial"/>
                <a:ea typeface="Arial"/>
                <a:cs typeface="Arial"/>
              </a:rPr>
              <a:t>✅ Мыть ежедневно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10" name="Shape 410"/>
          <p:cNvSpPr/>
          <p:nvPr/>
        </p:nvSpPr>
        <p:spPr>
          <a:xfrm>
            <a:off x="6035040" y="3328415"/>
            <a:ext cx="2743200" cy="6400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F07B1F"/>
                </a:solidFill>
                <a:latin typeface="Arial"/>
                <a:ea typeface="Arial"/>
                <a:cs typeface="Arial"/>
              </a:rPr>
              <a:t>⚡ Бактерии → отравление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11" name="Shape 411"/>
          <p:cNvSpPr/>
          <p:nvPr/>
        </p:nvSpPr>
        <p:spPr>
          <a:xfrm>
            <a:off x="274320" y="4041648"/>
            <a:ext cx="8595360" cy="64007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12" name="Shape 412"/>
          <p:cNvSpPr/>
          <p:nvPr/>
        </p:nvSpPr>
        <p:spPr>
          <a:xfrm>
            <a:off x="3108960" y="4041648"/>
            <a:ext cx="36576" cy="640079"/>
          </a:xfrm>
          <a:prstGeom prst="rect">
            <a:avLst/>
          </a:prstGeom>
          <a:solidFill>
            <a:srgbClr val="F0F4F8"/>
          </a:solidFill>
        </p:spPr>
      </p:sp>
      <p:sp>
        <p:nvSpPr>
          <p:cNvPr id="413" name="Shape 413"/>
          <p:cNvSpPr/>
          <p:nvPr/>
        </p:nvSpPr>
        <p:spPr>
          <a:xfrm>
            <a:off x="5943600" y="4041648"/>
            <a:ext cx="36576" cy="640079"/>
          </a:xfrm>
          <a:prstGeom prst="rect">
            <a:avLst/>
          </a:prstGeom>
          <a:solidFill>
            <a:srgbClr val="F0F4F8"/>
          </a:solidFill>
        </p:spPr>
      </p:sp>
      <p:sp>
        <p:nvSpPr>
          <p:cNvPr id="414" name="Shape 414"/>
          <p:cNvSpPr/>
          <p:nvPr/>
        </p:nvSpPr>
        <p:spPr>
          <a:xfrm>
            <a:off x="365760" y="4041648"/>
            <a:ext cx="2651760" cy="6400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D93025"/>
                </a:solidFill>
                <a:latin typeface="Arial"/>
                <a:ea typeface="Arial"/>
                <a:cs typeface="Arial"/>
              </a:rPr>
              <a:t>❌ Один лоток для 2+ кошек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15" name="Shape 415"/>
          <p:cNvSpPr/>
          <p:nvPr/>
        </p:nvSpPr>
        <p:spPr>
          <a:xfrm>
            <a:off x="3200400" y="4041648"/>
            <a:ext cx="2651759" cy="6400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2D8A4E"/>
                </a:solidFill>
                <a:latin typeface="Arial"/>
                <a:ea typeface="Arial"/>
                <a:cs typeface="Arial"/>
              </a:rPr>
              <a:t>✅ N кошек + 1 дополнительный лоток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16" name="Shape 416"/>
          <p:cNvSpPr/>
          <p:nvPr/>
        </p:nvSpPr>
        <p:spPr>
          <a:xfrm>
            <a:off x="6035040" y="4041648"/>
            <a:ext cx="2743200" cy="6400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F07B1F"/>
                </a:solidFill>
                <a:latin typeface="Arial"/>
                <a:ea typeface="Arial"/>
                <a:cs typeface="Arial"/>
              </a:rPr>
              <a:t>⚡ Стресс и болезни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17" name="Shape 417"/>
          <p:cNvSpPr/>
          <p:nvPr/>
        </p:nvSpPr>
        <p:spPr>
          <a:xfrm>
            <a:off x="274320" y="4754880"/>
            <a:ext cx="8595360" cy="292608"/>
          </a:xfrm>
          <a:prstGeom prst="rect">
            <a:avLst/>
          </a:prstGeom>
          <a:solidFill>
            <a:srgbClr val="FFD23F">
              <a:alpha val="70000"/>
            </a:srgbClr>
          </a:solidFill>
        </p:spPr>
      </p:sp>
      <p:sp>
        <p:nvSpPr>
          <p:cNvPr id="418" name="Shape 418"/>
          <p:cNvSpPr/>
          <p:nvPr/>
        </p:nvSpPr>
        <p:spPr>
          <a:xfrm>
            <a:off x="365760" y="4773168"/>
            <a:ext cx="8412480" cy="25603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150" i="1">
                <a:solidFill>
                  <a:srgbClr val="1A2535"/>
                </a:solidFill>
                <a:latin typeface="Arial"/>
                <a:ea typeface="Arial"/>
                <a:cs typeface="Arial"/>
              </a:rPr>
              <a:t>😢 Мем: «Я не мытый и знаю это...» — Грустный пёс</a:t>
            </a:r>
            <a:endParaRPr sz="11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Shape 42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421" name="Shape 421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💚 Домашние питомцы: Любовь через чистоту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22" name="Shape 422"/>
          <p:cNvSpPr/>
          <p:nvPr/>
        </p:nvSpPr>
        <p:spPr>
          <a:xfrm>
            <a:off x="3200400" y="731520"/>
            <a:ext cx="2743200" cy="2743200"/>
          </a:xfrm>
          <a:prstGeom prst="ellipse">
            <a:avLst/>
          </a:prstGeom>
          <a:solidFill>
            <a:srgbClr val="E8F5EC"/>
          </a:solidFill>
        </p:spPr>
      </p:sp>
      <p:sp>
        <p:nvSpPr>
          <p:cNvPr id="423" name="Shape 423"/>
          <p:cNvSpPr/>
          <p:nvPr/>
        </p:nvSpPr>
        <p:spPr>
          <a:xfrm>
            <a:off x="3200400" y="777240"/>
            <a:ext cx="2743200" cy="26517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4000">
                <a:solidFill>
                  <a:srgbClr val="000000"/>
                </a:solidFill>
                <a:latin typeface="Arial"/>
                <a:ea typeface="Arial"/>
                <a:cs typeface="Arial"/>
              </a:rPr>
              <a:t>🐶🐱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4000">
                <a:solidFill>
                  <a:srgbClr val="000000"/>
                </a:solidFill>
                <a:latin typeface="Arial"/>
                <a:ea typeface="Arial"/>
                <a:cs typeface="Arial"/>
              </a:rPr>
              <a:t>❤️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4000">
                <a:solidFill>
                  <a:srgbClr val="000000"/>
                </a:solidFill>
                <a:latin typeface="Arial"/>
                <a:ea typeface="Arial"/>
                <a:cs typeface="Arial"/>
              </a:rPr>
              <a:t>🏡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24" name="Shape 424"/>
          <p:cNvSpPr/>
          <p:nvPr/>
        </p:nvSpPr>
        <p:spPr>
          <a:xfrm>
            <a:off x="274320" y="1005839"/>
            <a:ext cx="2743200" cy="9144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25" name="Shape 425"/>
          <p:cNvSpPr/>
          <p:nvPr/>
        </p:nvSpPr>
        <p:spPr>
          <a:xfrm>
            <a:off x="274320" y="1005839"/>
            <a:ext cx="64007" cy="914400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426" name="Shape 426"/>
          <p:cNvSpPr/>
          <p:nvPr/>
        </p:nvSpPr>
        <p:spPr>
          <a:xfrm>
            <a:off x="411480" y="1005839"/>
            <a:ext cx="640080" cy="9144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8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🔄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27" name="Shape 427"/>
          <p:cNvSpPr/>
          <p:nvPr/>
        </p:nvSpPr>
        <p:spPr>
          <a:xfrm>
            <a:off x="1097280" y="1005839"/>
            <a:ext cx="1828800" cy="9144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Регулярность — ключ к здоровью питомца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28" name="Shape 428"/>
          <p:cNvSpPr/>
          <p:nvPr/>
        </p:nvSpPr>
        <p:spPr>
          <a:xfrm>
            <a:off x="274320" y="2103120"/>
            <a:ext cx="2743200" cy="9144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29" name="Shape 429"/>
          <p:cNvSpPr/>
          <p:nvPr/>
        </p:nvSpPr>
        <p:spPr>
          <a:xfrm>
            <a:off x="274320" y="2103120"/>
            <a:ext cx="64007" cy="914400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430" name="Shape 430"/>
          <p:cNvSpPr/>
          <p:nvPr/>
        </p:nvSpPr>
        <p:spPr>
          <a:xfrm>
            <a:off x="411480" y="2103120"/>
            <a:ext cx="640080" cy="9144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8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💪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1" name="Shape 431"/>
          <p:cNvSpPr/>
          <p:nvPr/>
        </p:nvSpPr>
        <p:spPr>
          <a:xfrm>
            <a:off x="1097280" y="2103120"/>
            <a:ext cx="1828800" cy="9144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Здоровый питомец = счастливый хозяин 😊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2" name="Shape 432"/>
          <p:cNvSpPr/>
          <p:nvPr/>
        </p:nvSpPr>
        <p:spPr>
          <a:xfrm>
            <a:off x="6126480" y="1005839"/>
            <a:ext cx="2743200" cy="9144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33" name="Shape 433"/>
          <p:cNvSpPr/>
          <p:nvPr/>
        </p:nvSpPr>
        <p:spPr>
          <a:xfrm>
            <a:off x="6126480" y="1005839"/>
            <a:ext cx="64008" cy="914400"/>
          </a:xfrm>
          <a:prstGeom prst="rect">
            <a:avLst/>
          </a:prstGeom>
          <a:solidFill>
            <a:srgbClr val="F07B1F"/>
          </a:solidFill>
        </p:spPr>
      </p:sp>
      <p:sp>
        <p:nvSpPr>
          <p:cNvPr id="434" name="Shape 434"/>
          <p:cNvSpPr/>
          <p:nvPr/>
        </p:nvSpPr>
        <p:spPr>
          <a:xfrm>
            <a:off x="6263640" y="1005839"/>
            <a:ext cx="640080" cy="9144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8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💰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5" name="Shape 435"/>
          <p:cNvSpPr/>
          <p:nvPr/>
        </p:nvSpPr>
        <p:spPr>
          <a:xfrm>
            <a:off x="6949440" y="1005839"/>
            <a:ext cx="1828800" cy="9144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Профилактика дешевле лечения в 5-10 раз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6" name="Shape 436"/>
          <p:cNvSpPr/>
          <p:nvPr/>
        </p:nvSpPr>
        <p:spPr>
          <a:xfrm>
            <a:off x="6126480" y="2103120"/>
            <a:ext cx="2743200" cy="9144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37" name="Shape 437"/>
          <p:cNvSpPr/>
          <p:nvPr/>
        </p:nvSpPr>
        <p:spPr>
          <a:xfrm>
            <a:off x="6126480" y="2103120"/>
            <a:ext cx="64008" cy="914400"/>
          </a:xfrm>
          <a:prstGeom prst="rect">
            <a:avLst/>
          </a:prstGeom>
          <a:solidFill>
            <a:srgbClr val="2E7BB8"/>
          </a:solidFill>
        </p:spPr>
      </p:sp>
      <p:sp>
        <p:nvSpPr>
          <p:cNvPr id="438" name="Shape 438"/>
          <p:cNvSpPr/>
          <p:nvPr/>
        </p:nvSpPr>
        <p:spPr>
          <a:xfrm>
            <a:off x="6263640" y="2103120"/>
            <a:ext cx="640080" cy="9144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8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✨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9" name="Shape 439"/>
          <p:cNvSpPr/>
          <p:nvPr/>
        </p:nvSpPr>
        <p:spPr>
          <a:xfrm>
            <a:off x="6949440" y="2103120"/>
            <a:ext cx="1828800" cy="9144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Маленькие ежедневные действия = большая разница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0" name="Shape 440"/>
          <p:cNvSpPr/>
          <p:nvPr/>
        </p:nvSpPr>
        <p:spPr>
          <a:xfrm>
            <a:off x="274320" y="3246120"/>
            <a:ext cx="8595360" cy="1005839"/>
          </a:xfrm>
          <a:prstGeom prst="rect">
            <a:avLst/>
          </a:prstGeom>
          <a:solidFill>
            <a:srgbClr val="2D8A4E">
              <a:alpha val="90000"/>
            </a:srgbClr>
          </a:solidFill>
        </p:spPr>
      </p:sp>
      <p:sp>
        <p:nvSpPr>
          <p:cNvPr id="441" name="Shape 441"/>
          <p:cNvSpPr/>
          <p:nvPr/>
        </p:nvSpPr>
        <p:spPr>
          <a:xfrm>
            <a:off x="457200" y="3273552"/>
            <a:ext cx="8229600" cy="9601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🎯 Чек-лист ежедневного ухода: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1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💧 Свежая вода   🍽️ Чистая миска   🚶 Прогулка   🪮 Расчёска   👀 Осмотр лап/шерсти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2" name="Shape 442"/>
          <p:cNvSpPr/>
          <p:nvPr/>
        </p:nvSpPr>
        <p:spPr>
          <a:xfrm>
            <a:off x="274320" y="4389120"/>
            <a:ext cx="8595360" cy="5486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400" i="1">
                <a:solidFill>
                  <a:srgbClr val="5A6A7A"/>
                </a:solidFill>
                <a:latin typeface="Arial"/>
                <a:ea typeface="Arial"/>
                <a:cs typeface="Arial"/>
              </a:rPr>
              <a:t>Дальше: Сельскохозяйственные животные — другой масштаб, те же принципы! 🐄🐖🐓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Shape 444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445" name="Shape 445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🏭 Ферма: Гигиена для продуктивности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6" name="Shape 446"/>
          <p:cNvSpPr/>
          <p:nvPr/>
        </p:nvSpPr>
        <p:spPr>
          <a:xfrm>
            <a:off x="274320" y="822960"/>
            <a:ext cx="4114800" cy="123444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47" name="Shape 447"/>
          <p:cNvSpPr/>
          <p:nvPr/>
        </p:nvSpPr>
        <p:spPr>
          <a:xfrm>
            <a:off x="365760" y="960120"/>
            <a:ext cx="960119" cy="960120"/>
          </a:xfrm>
          <a:prstGeom prst="ellipse">
            <a:avLst/>
          </a:prstGeom>
          <a:solidFill>
            <a:srgbClr val="1A8C7E">
              <a:alpha val="90000"/>
            </a:srgbClr>
          </a:solidFill>
        </p:spPr>
      </p:sp>
      <p:sp>
        <p:nvSpPr>
          <p:cNvPr id="448" name="Shape 448"/>
          <p:cNvSpPr/>
          <p:nvPr/>
        </p:nvSpPr>
        <p:spPr>
          <a:xfrm>
            <a:off x="365760" y="960120"/>
            <a:ext cx="960119" cy="9601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6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🌡️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9" name="Shape 449"/>
          <p:cNvSpPr/>
          <p:nvPr/>
        </p:nvSpPr>
        <p:spPr>
          <a:xfrm>
            <a:off x="1463040" y="914400"/>
            <a:ext cx="2743200" cy="4572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2400" b="1">
                <a:solidFill>
                  <a:srgbClr val="1A8C7E"/>
                </a:solidFill>
                <a:latin typeface="Arial"/>
                <a:ea typeface="Arial"/>
                <a:cs typeface="Arial"/>
              </a:rPr>
              <a:t>18-22°C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0" name="Shape 450"/>
          <p:cNvSpPr/>
          <p:nvPr/>
        </p:nvSpPr>
        <p:spPr>
          <a:xfrm>
            <a:off x="1463040" y="1389888"/>
            <a:ext cx="2743200" cy="5486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Оптимальная температура в стойлах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1" name="Shape 451"/>
          <p:cNvSpPr/>
          <p:nvPr/>
        </p:nvSpPr>
        <p:spPr>
          <a:xfrm>
            <a:off x="4663440" y="822960"/>
            <a:ext cx="4114800" cy="123444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52" name="Shape 452"/>
          <p:cNvSpPr/>
          <p:nvPr/>
        </p:nvSpPr>
        <p:spPr>
          <a:xfrm>
            <a:off x="4754880" y="960120"/>
            <a:ext cx="960120" cy="960120"/>
          </a:xfrm>
          <a:prstGeom prst="ellipse">
            <a:avLst/>
          </a:prstGeom>
          <a:solidFill>
            <a:srgbClr val="1A8C7E">
              <a:alpha val="90000"/>
            </a:srgbClr>
          </a:solidFill>
        </p:spPr>
      </p:sp>
      <p:sp>
        <p:nvSpPr>
          <p:cNvPr id="453" name="Shape 453"/>
          <p:cNvSpPr/>
          <p:nvPr/>
        </p:nvSpPr>
        <p:spPr>
          <a:xfrm>
            <a:off x="4754880" y="960120"/>
            <a:ext cx="960120" cy="9601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6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💡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4" name="Shape 454"/>
          <p:cNvSpPr/>
          <p:nvPr/>
        </p:nvSpPr>
        <p:spPr>
          <a:xfrm>
            <a:off x="5852160" y="914400"/>
            <a:ext cx="2743200" cy="4572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2400" b="1">
                <a:solidFill>
                  <a:srgbClr val="1A8C7E"/>
                </a:solidFill>
                <a:latin typeface="Arial"/>
                <a:ea typeface="Arial"/>
                <a:cs typeface="Arial"/>
              </a:rPr>
              <a:t>100 лк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5" name="Shape 455"/>
          <p:cNvSpPr/>
          <p:nvPr/>
        </p:nvSpPr>
        <p:spPr>
          <a:xfrm>
            <a:off x="5852160" y="1389888"/>
            <a:ext cx="2743200" cy="5486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Освещённость для КРС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6" name="Shape 456"/>
          <p:cNvSpPr/>
          <p:nvPr/>
        </p:nvSpPr>
        <p:spPr>
          <a:xfrm>
            <a:off x="274320" y="2240280"/>
            <a:ext cx="4114800" cy="123443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57" name="Shape 457"/>
          <p:cNvSpPr/>
          <p:nvPr/>
        </p:nvSpPr>
        <p:spPr>
          <a:xfrm>
            <a:off x="365760" y="2377440"/>
            <a:ext cx="960119" cy="960119"/>
          </a:xfrm>
          <a:prstGeom prst="ellipse">
            <a:avLst/>
          </a:prstGeom>
          <a:solidFill>
            <a:srgbClr val="1A8C7E">
              <a:alpha val="90000"/>
            </a:srgbClr>
          </a:solidFill>
        </p:spPr>
      </p:sp>
      <p:sp>
        <p:nvSpPr>
          <p:cNvPr id="458" name="Shape 458"/>
          <p:cNvSpPr/>
          <p:nvPr/>
        </p:nvSpPr>
        <p:spPr>
          <a:xfrm>
            <a:off x="365760" y="2377440"/>
            <a:ext cx="960119" cy="96011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6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💨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9" name="Shape 459"/>
          <p:cNvSpPr/>
          <p:nvPr/>
        </p:nvSpPr>
        <p:spPr>
          <a:xfrm>
            <a:off x="1463040" y="2331720"/>
            <a:ext cx="2743200" cy="4572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2400" b="1">
                <a:solidFill>
                  <a:srgbClr val="1A8C7E"/>
                </a:solidFill>
                <a:latin typeface="Arial"/>
                <a:ea typeface="Arial"/>
                <a:cs typeface="Arial"/>
              </a:rPr>
              <a:t>0.3 м/с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0" name="Shape 460"/>
          <p:cNvSpPr/>
          <p:nvPr/>
        </p:nvSpPr>
        <p:spPr>
          <a:xfrm>
            <a:off x="1463040" y="2807208"/>
            <a:ext cx="2743200" cy="5486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Допустимая скорость воздуха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1" name="Shape 461"/>
          <p:cNvSpPr/>
          <p:nvPr/>
        </p:nvSpPr>
        <p:spPr>
          <a:xfrm>
            <a:off x="4663440" y="2240280"/>
            <a:ext cx="4114800" cy="123443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62" name="Shape 462"/>
          <p:cNvSpPr/>
          <p:nvPr/>
        </p:nvSpPr>
        <p:spPr>
          <a:xfrm>
            <a:off x="4754880" y="2377440"/>
            <a:ext cx="960120" cy="960119"/>
          </a:xfrm>
          <a:prstGeom prst="ellipse">
            <a:avLst/>
          </a:prstGeom>
          <a:solidFill>
            <a:srgbClr val="1A8C7E">
              <a:alpha val="90000"/>
            </a:srgbClr>
          </a:solidFill>
        </p:spPr>
      </p:sp>
      <p:sp>
        <p:nvSpPr>
          <p:cNvPr id="463" name="Shape 463"/>
          <p:cNvSpPr/>
          <p:nvPr/>
        </p:nvSpPr>
        <p:spPr>
          <a:xfrm>
            <a:off x="4754880" y="2377440"/>
            <a:ext cx="960120" cy="96011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6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💧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4" name="Shape 464"/>
          <p:cNvSpPr/>
          <p:nvPr/>
        </p:nvSpPr>
        <p:spPr>
          <a:xfrm>
            <a:off x="5852160" y="2331720"/>
            <a:ext cx="2743200" cy="4572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2400" b="1">
                <a:solidFill>
                  <a:srgbClr val="1A8C7E"/>
                </a:solidFill>
                <a:latin typeface="Arial"/>
                <a:ea typeface="Arial"/>
                <a:cs typeface="Arial"/>
              </a:rPr>
              <a:t>80 л/сут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5" name="Shape 465"/>
          <p:cNvSpPr/>
          <p:nvPr/>
        </p:nvSpPr>
        <p:spPr>
          <a:xfrm>
            <a:off x="5852160" y="2807208"/>
            <a:ext cx="2743200" cy="5486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Норма воды для коровы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6" name="Shape 466"/>
          <p:cNvSpPr/>
          <p:nvPr/>
        </p:nvSpPr>
        <p:spPr>
          <a:xfrm>
            <a:off x="274320" y="3767328"/>
            <a:ext cx="8595360" cy="1170432"/>
          </a:xfrm>
          <a:prstGeom prst="rect">
            <a:avLst/>
          </a:prstGeom>
          <a:solidFill>
            <a:srgbClr val="E8F5EC"/>
          </a:solidFill>
        </p:spPr>
      </p:sp>
      <p:sp>
        <p:nvSpPr>
          <p:cNvPr id="467" name="Shape 467"/>
          <p:cNvSpPr/>
          <p:nvPr/>
        </p:nvSpPr>
        <p:spPr>
          <a:xfrm>
            <a:off x="457200" y="3794759"/>
            <a:ext cx="8229600" cy="112471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🎯 Ключевой принцип фермы: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1A2535"/>
                </a:solidFill>
                <a:latin typeface="Arial"/>
                <a:ea typeface="Arial"/>
                <a:cs typeface="Arial"/>
              </a:rPr>
              <a:t>Микроклимат + гигиена помещений + качественное кормление + ветконтроль = максимальная продуктивность без болезней.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50">
                <a:solidFill>
                  <a:srgbClr val="1A2535"/>
                </a:solidFill>
                <a:latin typeface="Arial"/>
                <a:ea typeface="Arial"/>
                <a:cs typeface="Arial"/>
              </a:rPr>
              <a:t>Потери от несоблюдения гигиены: до 20-30% надоев молока!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Shape 469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470" name="Shape 470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🐄 Коровы: Чистота = Качественное молоко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1" name="Shape 471"/>
          <p:cNvSpPr/>
          <p:nvPr/>
        </p:nvSpPr>
        <p:spPr>
          <a:xfrm>
            <a:off x="7040880" y="777240"/>
            <a:ext cx="1828800" cy="22860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10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🐄</a:t>
            </a:r>
            <a:endParaRPr sz="1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2" name="Shape 472"/>
          <p:cNvSpPr/>
          <p:nvPr/>
        </p:nvSpPr>
        <p:spPr>
          <a:xfrm>
            <a:off x="274320" y="822960"/>
            <a:ext cx="6400799" cy="1143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73" name="Shape 473"/>
          <p:cNvSpPr/>
          <p:nvPr/>
        </p:nvSpPr>
        <p:spPr>
          <a:xfrm>
            <a:off x="274320" y="822960"/>
            <a:ext cx="73152" cy="1143000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474" name="Shape 474"/>
          <p:cNvSpPr/>
          <p:nvPr/>
        </p:nvSpPr>
        <p:spPr>
          <a:xfrm>
            <a:off x="411480" y="822960"/>
            <a:ext cx="822960" cy="11430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8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🧹</a:t>
            </a:r>
            <a:endParaRPr sz="3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5" name="Shape 475"/>
          <p:cNvSpPr/>
          <p:nvPr/>
        </p:nvSpPr>
        <p:spPr>
          <a:xfrm>
            <a:off x="1325880" y="896112"/>
            <a:ext cx="5212080" cy="34747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1A8C7E"/>
                </a:solidFill>
                <a:latin typeface="Arial"/>
                <a:ea typeface="Arial"/>
                <a:cs typeface="Arial"/>
              </a:rPr>
              <a:t>Чистка стойл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6" name="Shape 476"/>
          <p:cNvSpPr/>
          <p:nvPr/>
        </p:nvSpPr>
        <p:spPr>
          <a:xfrm>
            <a:off x="1325880" y="1261872"/>
            <a:ext cx="5212080" cy="6400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Ежедневное удаление навоза (2 раза в день).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Сухая подстилка — солома или опилки.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Полная дезинфекция раз в квартал.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7" name="Shape 477"/>
          <p:cNvSpPr/>
          <p:nvPr/>
        </p:nvSpPr>
        <p:spPr>
          <a:xfrm>
            <a:off x="274320" y="2121408"/>
            <a:ext cx="6400799" cy="114299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78" name="Shape 478"/>
          <p:cNvSpPr/>
          <p:nvPr/>
        </p:nvSpPr>
        <p:spPr>
          <a:xfrm>
            <a:off x="274320" y="2121408"/>
            <a:ext cx="73152" cy="1142999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479" name="Shape 479"/>
          <p:cNvSpPr/>
          <p:nvPr/>
        </p:nvSpPr>
        <p:spPr>
          <a:xfrm>
            <a:off x="411480" y="2121408"/>
            <a:ext cx="822960" cy="114299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8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🐮</a:t>
            </a:r>
            <a:endParaRPr sz="3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0" name="Shape 480"/>
          <p:cNvSpPr/>
          <p:nvPr/>
        </p:nvSpPr>
        <p:spPr>
          <a:xfrm>
            <a:off x="1325880" y="2194560"/>
            <a:ext cx="5212080" cy="34747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Гигиена доения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1" name="Shape 481"/>
          <p:cNvSpPr/>
          <p:nvPr/>
        </p:nvSpPr>
        <p:spPr>
          <a:xfrm>
            <a:off x="1325880" y="2560320"/>
            <a:ext cx="5212080" cy="6400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Обмывать вымя тёплой водой перед каждым доением.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Вытирать насухо разовым полотенцем.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Первые струйки молока сдоить — это норма.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2" name="Shape 482"/>
          <p:cNvSpPr/>
          <p:nvPr/>
        </p:nvSpPr>
        <p:spPr>
          <a:xfrm>
            <a:off x="274320" y="3419856"/>
            <a:ext cx="6400799" cy="1143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83" name="Shape 483"/>
          <p:cNvSpPr/>
          <p:nvPr/>
        </p:nvSpPr>
        <p:spPr>
          <a:xfrm>
            <a:off x="274320" y="3419856"/>
            <a:ext cx="73152" cy="1143000"/>
          </a:xfrm>
          <a:prstGeom prst="rect">
            <a:avLst/>
          </a:prstGeom>
          <a:solidFill>
            <a:srgbClr val="2E7BB8"/>
          </a:solidFill>
        </p:spPr>
      </p:sp>
      <p:sp>
        <p:nvSpPr>
          <p:cNvPr id="484" name="Shape 484"/>
          <p:cNvSpPr/>
          <p:nvPr/>
        </p:nvSpPr>
        <p:spPr>
          <a:xfrm>
            <a:off x="411480" y="3419856"/>
            <a:ext cx="822960" cy="11430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8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💧</a:t>
            </a:r>
            <a:endParaRPr sz="3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5" name="Shape 485"/>
          <p:cNvSpPr/>
          <p:nvPr/>
        </p:nvSpPr>
        <p:spPr>
          <a:xfrm>
            <a:off x="1325880" y="3493008"/>
            <a:ext cx="5212080" cy="34747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2E7BB8"/>
                </a:solidFill>
                <a:latin typeface="Arial"/>
                <a:ea typeface="Arial"/>
                <a:cs typeface="Arial"/>
              </a:rPr>
              <a:t>Водообеспечение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6" name="Shape 486"/>
          <p:cNvSpPr/>
          <p:nvPr/>
        </p:nvSpPr>
        <p:spPr>
          <a:xfrm>
            <a:off x="1325880" y="3858768"/>
            <a:ext cx="5212080" cy="6400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80 л воды в сутки на дойную корову.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Поилки чистить и дезинфицировать раз в неделю.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Температура воды: 10-15°C.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7" name="Shape 487"/>
          <p:cNvSpPr/>
          <p:nvPr/>
        </p:nvSpPr>
        <p:spPr>
          <a:xfrm>
            <a:off x="274320" y="4681728"/>
            <a:ext cx="8595360" cy="329184"/>
          </a:xfrm>
          <a:prstGeom prst="rect">
            <a:avLst/>
          </a:prstGeom>
          <a:solidFill>
            <a:srgbClr val="E3F2FD"/>
          </a:solidFill>
        </p:spPr>
      </p:sp>
      <p:sp>
        <p:nvSpPr>
          <p:cNvPr id="488" name="Shape 488"/>
          <p:cNvSpPr/>
          <p:nvPr/>
        </p:nvSpPr>
        <p:spPr>
          <a:xfrm>
            <a:off x="365760" y="4700016"/>
            <a:ext cx="8412480" cy="29260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200" i="1">
                <a:solidFill>
                  <a:srgbClr val="2E7BB8"/>
                </a:solidFill>
                <a:latin typeface="Arial"/>
                <a:ea typeface="Arial"/>
                <a:cs typeface="Arial"/>
              </a:rPr>
              <a:t>📊 Грязное вымя при дойке = мастит = потеря 25% молока. Гигиена — это рубли!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Shape 49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491" name="Shape 491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🐷🐑 Свиньи и овцы: Сухо и тепло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92" name="Shape 492"/>
          <p:cNvSpPr/>
          <p:nvPr/>
        </p:nvSpPr>
        <p:spPr>
          <a:xfrm>
            <a:off x="274320" y="777240"/>
            <a:ext cx="4114800" cy="402335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93" name="Shape 493"/>
          <p:cNvSpPr/>
          <p:nvPr/>
        </p:nvSpPr>
        <p:spPr>
          <a:xfrm>
            <a:off x="274320" y="777240"/>
            <a:ext cx="4114800" cy="594360"/>
          </a:xfrm>
          <a:prstGeom prst="rect">
            <a:avLst/>
          </a:prstGeom>
          <a:solidFill>
            <a:srgbClr val="F07B1F">
              <a:alpha val="85000"/>
            </a:srgbClr>
          </a:solidFill>
        </p:spPr>
      </p:sp>
      <p:sp>
        <p:nvSpPr>
          <p:cNvPr id="494" name="Shape 494"/>
          <p:cNvSpPr/>
          <p:nvPr/>
        </p:nvSpPr>
        <p:spPr>
          <a:xfrm>
            <a:off x="274320" y="777240"/>
            <a:ext cx="4114800" cy="5943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/>
            <a:r>
              <a:rPr sz="1800" b="1">
                <a:solidFill>
                  <a:srgbClr val="F07B1F"/>
                </a:solidFill>
                <a:latin typeface="Arial"/>
                <a:ea typeface="Arial"/>
                <a:cs typeface="Arial"/>
              </a:rPr>
              <a:t>🐷 Свиньи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95" name="Shape 495"/>
          <p:cNvSpPr/>
          <p:nvPr/>
        </p:nvSpPr>
        <p:spPr>
          <a:xfrm>
            <a:off x="457200" y="1536192"/>
            <a:ext cx="320040" cy="320040"/>
          </a:xfrm>
          <a:prstGeom prst="ellipse">
            <a:avLst/>
          </a:prstGeom>
          <a:solidFill>
            <a:srgbClr val="F07B1F"/>
          </a:solidFill>
        </p:spPr>
      </p:sp>
      <p:sp>
        <p:nvSpPr>
          <p:cNvPr id="496" name="Shape 496"/>
          <p:cNvSpPr/>
          <p:nvPr/>
        </p:nvSpPr>
        <p:spPr>
          <a:xfrm>
            <a:off x="868680" y="1463040"/>
            <a:ext cx="3337559" cy="5486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Температура: 18-22°C для взрослых,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до 30°C для поросят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97" name="Shape 497"/>
          <p:cNvSpPr/>
          <p:nvPr/>
        </p:nvSpPr>
        <p:spPr>
          <a:xfrm>
            <a:off x="457200" y="2157984"/>
            <a:ext cx="320040" cy="320039"/>
          </a:xfrm>
          <a:prstGeom prst="ellipse">
            <a:avLst/>
          </a:prstGeom>
          <a:solidFill>
            <a:srgbClr val="F07B1F"/>
          </a:solidFill>
        </p:spPr>
      </p:sp>
      <p:sp>
        <p:nvSpPr>
          <p:cNvPr id="498" name="Shape 498"/>
          <p:cNvSpPr/>
          <p:nvPr/>
        </p:nvSpPr>
        <p:spPr>
          <a:xfrm>
            <a:off x="868680" y="2084832"/>
            <a:ext cx="3337559" cy="5486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Сухая подстилка — смена 2 раза в неделю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99" name="Shape 499"/>
          <p:cNvSpPr/>
          <p:nvPr/>
        </p:nvSpPr>
        <p:spPr>
          <a:xfrm>
            <a:off x="457200" y="2779776"/>
            <a:ext cx="320040" cy="320039"/>
          </a:xfrm>
          <a:prstGeom prst="ellipse">
            <a:avLst/>
          </a:prstGeom>
          <a:solidFill>
            <a:srgbClr val="F07B1F"/>
          </a:solidFill>
        </p:spPr>
      </p:sp>
      <p:sp>
        <p:nvSpPr>
          <p:cNvPr id="500" name="Shape 500"/>
          <p:cNvSpPr/>
          <p:nvPr/>
        </p:nvSpPr>
        <p:spPr>
          <a:xfrm>
            <a:off x="868680" y="2706624"/>
            <a:ext cx="3337559" cy="5486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Вода: 25 л/сутки на взрослую свинью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1" name="Shape 501"/>
          <p:cNvSpPr/>
          <p:nvPr/>
        </p:nvSpPr>
        <p:spPr>
          <a:xfrm>
            <a:off x="457200" y="3401568"/>
            <a:ext cx="320040" cy="320040"/>
          </a:xfrm>
          <a:prstGeom prst="ellipse">
            <a:avLst/>
          </a:prstGeom>
          <a:solidFill>
            <a:srgbClr val="F07B1F"/>
          </a:solidFill>
        </p:spPr>
      </p:sp>
      <p:sp>
        <p:nvSpPr>
          <p:cNvPr id="502" name="Shape 502"/>
          <p:cNvSpPr/>
          <p:nvPr/>
        </p:nvSpPr>
        <p:spPr>
          <a:xfrm>
            <a:off x="868680" y="3328415"/>
            <a:ext cx="3337559" cy="5486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Навоз убирать ежедневно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3" name="Shape 503"/>
          <p:cNvSpPr/>
          <p:nvPr/>
        </p:nvSpPr>
        <p:spPr>
          <a:xfrm>
            <a:off x="457200" y="4023359"/>
            <a:ext cx="320040" cy="320040"/>
          </a:xfrm>
          <a:prstGeom prst="ellipse">
            <a:avLst/>
          </a:prstGeom>
          <a:solidFill>
            <a:srgbClr val="F07B1F"/>
          </a:solidFill>
        </p:spPr>
      </p:sp>
      <p:sp>
        <p:nvSpPr>
          <p:cNvPr id="504" name="Shape 504"/>
          <p:cNvSpPr/>
          <p:nvPr/>
        </p:nvSpPr>
        <p:spPr>
          <a:xfrm>
            <a:off x="868680" y="3950208"/>
            <a:ext cx="3337559" cy="5486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Профилактика от глистов — каждые 6 мес.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5" name="Shape 505"/>
          <p:cNvSpPr/>
          <p:nvPr/>
        </p:nvSpPr>
        <p:spPr>
          <a:xfrm>
            <a:off x="4754880" y="777240"/>
            <a:ext cx="4114800" cy="402335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06" name="Shape 506"/>
          <p:cNvSpPr/>
          <p:nvPr/>
        </p:nvSpPr>
        <p:spPr>
          <a:xfrm>
            <a:off x="4754880" y="777240"/>
            <a:ext cx="4114800" cy="594360"/>
          </a:xfrm>
          <a:prstGeom prst="rect">
            <a:avLst/>
          </a:prstGeom>
          <a:solidFill>
            <a:srgbClr val="1A8C7E">
              <a:alpha val="85000"/>
            </a:srgbClr>
          </a:solidFill>
        </p:spPr>
      </p:sp>
      <p:sp>
        <p:nvSpPr>
          <p:cNvPr id="507" name="Shape 507"/>
          <p:cNvSpPr/>
          <p:nvPr/>
        </p:nvSpPr>
        <p:spPr>
          <a:xfrm>
            <a:off x="4754880" y="777240"/>
            <a:ext cx="4114800" cy="5943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/>
            <a:r>
              <a:rPr sz="1800" b="1">
                <a:solidFill>
                  <a:srgbClr val="1A8C7E"/>
                </a:solidFill>
                <a:latin typeface="Arial"/>
                <a:ea typeface="Arial"/>
                <a:cs typeface="Arial"/>
              </a:rPr>
              <a:t>🐑 Овцы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8" name="Shape 508"/>
          <p:cNvSpPr/>
          <p:nvPr/>
        </p:nvSpPr>
        <p:spPr>
          <a:xfrm>
            <a:off x="4937760" y="1536192"/>
            <a:ext cx="320040" cy="320040"/>
          </a:xfrm>
          <a:prstGeom prst="ellipse">
            <a:avLst/>
          </a:prstGeom>
          <a:solidFill>
            <a:srgbClr val="1A8C7E"/>
          </a:solidFill>
        </p:spPr>
      </p:sp>
      <p:sp>
        <p:nvSpPr>
          <p:cNvPr id="509" name="Shape 509"/>
          <p:cNvSpPr/>
          <p:nvPr/>
        </p:nvSpPr>
        <p:spPr>
          <a:xfrm>
            <a:off x="5349240" y="1463040"/>
            <a:ext cx="3337559" cy="5486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Выпас: чистые пастбища без болот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10" name="Shape 510"/>
          <p:cNvSpPr/>
          <p:nvPr/>
        </p:nvSpPr>
        <p:spPr>
          <a:xfrm>
            <a:off x="4937760" y="2157984"/>
            <a:ext cx="320040" cy="320039"/>
          </a:xfrm>
          <a:prstGeom prst="ellipse">
            <a:avLst/>
          </a:prstGeom>
          <a:solidFill>
            <a:srgbClr val="1A8C7E"/>
          </a:solidFill>
        </p:spPr>
      </p:sp>
      <p:sp>
        <p:nvSpPr>
          <p:cNvPr id="511" name="Shape 511"/>
          <p:cNvSpPr/>
          <p:nvPr/>
        </p:nvSpPr>
        <p:spPr>
          <a:xfrm>
            <a:off x="5349240" y="2084832"/>
            <a:ext cx="3337559" cy="5486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Стрижка шерсти 1-2 раза в год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12" name="Shape 512"/>
          <p:cNvSpPr/>
          <p:nvPr/>
        </p:nvSpPr>
        <p:spPr>
          <a:xfrm>
            <a:off x="4937760" y="2779776"/>
            <a:ext cx="320040" cy="320039"/>
          </a:xfrm>
          <a:prstGeom prst="ellipse">
            <a:avLst/>
          </a:prstGeom>
          <a:solidFill>
            <a:srgbClr val="1A8C7E"/>
          </a:solidFill>
        </p:spPr>
      </p:sp>
      <p:sp>
        <p:nvSpPr>
          <p:cNvPr id="513" name="Shape 513"/>
          <p:cNvSpPr/>
          <p:nvPr/>
        </p:nvSpPr>
        <p:spPr>
          <a:xfrm>
            <a:off x="5349240" y="2706624"/>
            <a:ext cx="3337559" cy="5486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Копытный рог — обрезка раз в квартал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14" name="Shape 514"/>
          <p:cNvSpPr/>
          <p:nvPr/>
        </p:nvSpPr>
        <p:spPr>
          <a:xfrm>
            <a:off x="4937760" y="3401568"/>
            <a:ext cx="320040" cy="320040"/>
          </a:xfrm>
          <a:prstGeom prst="ellipse">
            <a:avLst/>
          </a:prstGeom>
          <a:solidFill>
            <a:srgbClr val="1A8C7E"/>
          </a:solidFill>
        </p:spPr>
      </p:sp>
      <p:sp>
        <p:nvSpPr>
          <p:cNvPr id="515" name="Shape 515"/>
          <p:cNvSpPr/>
          <p:nvPr/>
        </p:nvSpPr>
        <p:spPr>
          <a:xfrm>
            <a:off x="5349240" y="3328415"/>
            <a:ext cx="3337559" cy="5486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Вода: 3-8 л/сутки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16" name="Shape 516"/>
          <p:cNvSpPr/>
          <p:nvPr/>
        </p:nvSpPr>
        <p:spPr>
          <a:xfrm>
            <a:off x="4937760" y="4023359"/>
            <a:ext cx="320040" cy="320040"/>
          </a:xfrm>
          <a:prstGeom prst="ellipse">
            <a:avLst/>
          </a:prstGeom>
          <a:solidFill>
            <a:srgbClr val="1A8C7E"/>
          </a:solidFill>
        </p:spPr>
      </p:sp>
      <p:sp>
        <p:nvSpPr>
          <p:cNvPr id="517" name="Shape 517"/>
          <p:cNvSpPr/>
          <p:nvPr/>
        </p:nvSpPr>
        <p:spPr>
          <a:xfrm>
            <a:off x="5349240" y="3950208"/>
            <a:ext cx="3337559" cy="5486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Профилактика от чесотки и гельминтов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Shape 519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520" name="Shape 520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🐔🐇 Куры и кролики: Масштабная гигиена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21" name="Shape 521"/>
          <p:cNvSpPr/>
          <p:nvPr/>
        </p:nvSpPr>
        <p:spPr>
          <a:xfrm>
            <a:off x="274320" y="777240"/>
            <a:ext cx="4114800" cy="45719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800" b="1">
                <a:solidFill>
                  <a:srgbClr val="F07B1F"/>
                </a:solidFill>
                <a:latin typeface="Arial"/>
                <a:ea typeface="Arial"/>
                <a:cs typeface="Arial"/>
              </a:rPr>
              <a:t>🐔 Куры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22" name="Shape 522"/>
          <p:cNvSpPr/>
          <p:nvPr/>
        </p:nvSpPr>
        <p:spPr>
          <a:xfrm>
            <a:off x="4754880" y="777240"/>
            <a:ext cx="4114800" cy="45719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800" b="1">
                <a:solidFill>
                  <a:srgbClr val="1A8C7E"/>
                </a:solidFill>
                <a:latin typeface="Arial"/>
                <a:ea typeface="Arial"/>
                <a:cs typeface="Arial"/>
              </a:rPr>
              <a:t>🐇 Кролики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23" name="Shape 523"/>
          <p:cNvSpPr/>
          <p:nvPr/>
        </p:nvSpPr>
        <p:spPr>
          <a:xfrm>
            <a:off x="274320" y="1298448"/>
            <a:ext cx="4114800" cy="566928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24" name="Shape 524"/>
          <p:cNvSpPr/>
          <p:nvPr/>
        </p:nvSpPr>
        <p:spPr>
          <a:xfrm>
            <a:off x="411480" y="1298448"/>
            <a:ext cx="3840480" cy="56692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• Чистые клетки/вольеры — убирать 2 раза в неделю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25" name="Shape 525"/>
          <p:cNvSpPr/>
          <p:nvPr/>
        </p:nvSpPr>
        <p:spPr>
          <a:xfrm>
            <a:off x="274320" y="1956816"/>
            <a:ext cx="4114800" cy="566928"/>
          </a:xfrm>
          <a:prstGeom prst="rect">
            <a:avLst/>
          </a:prstGeom>
          <a:solidFill>
            <a:srgbClr val="F0F4F8"/>
          </a:solidFill>
        </p:spPr>
      </p:sp>
      <p:sp>
        <p:nvSpPr>
          <p:cNvPr id="526" name="Shape 526"/>
          <p:cNvSpPr/>
          <p:nvPr/>
        </p:nvSpPr>
        <p:spPr>
          <a:xfrm>
            <a:off x="411480" y="1956816"/>
            <a:ext cx="3840480" cy="56692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• Подстилка: солома или стружка, менять регулярно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27" name="Shape 527"/>
          <p:cNvSpPr/>
          <p:nvPr/>
        </p:nvSpPr>
        <p:spPr>
          <a:xfrm>
            <a:off x="274320" y="2615184"/>
            <a:ext cx="4114800" cy="566928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28" name="Shape 528"/>
          <p:cNvSpPr/>
          <p:nvPr/>
        </p:nvSpPr>
        <p:spPr>
          <a:xfrm>
            <a:off x="411480" y="2615184"/>
            <a:ext cx="3840480" cy="56692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• Вода: 1 л/сутки на курицу, поилки чистить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29" name="Shape 529"/>
          <p:cNvSpPr/>
          <p:nvPr/>
        </p:nvSpPr>
        <p:spPr>
          <a:xfrm>
            <a:off x="274320" y="3273552"/>
            <a:ext cx="4114800" cy="566928"/>
          </a:xfrm>
          <a:prstGeom prst="rect">
            <a:avLst/>
          </a:prstGeom>
          <a:solidFill>
            <a:srgbClr val="F0F4F8"/>
          </a:solidFill>
        </p:spPr>
      </p:sp>
      <p:sp>
        <p:nvSpPr>
          <p:cNvPr id="530" name="Shape 530"/>
          <p:cNvSpPr/>
          <p:nvPr/>
        </p:nvSpPr>
        <p:spPr>
          <a:xfrm>
            <a:off x="411480" y="3273552"/>
            <a:ext cx="3840480" cy="56692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• Освещение: 14-16 часов света = хорошая яйценоскость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31" name="Shape 531"/>
          <p:cNvSpPr/>
          <p:nvPr/>
        </p:nvSpPr>
        <p:spPr>
          <a:xfrm>
            <a:off x="274320" y="3931920"/>
            <a:ext cx="4114800" cy="566927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32" name="Shape 532"/>
          <p:cNvSpPr/>
          <p:nvPr/>
        </p:nvSpPr>
        <p:spPr>
          <a:xfrm>
            <a:off x="411480" y="3931920"/>
            <a:ext cx="3840480" cy="566927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• Профилактика: болезнь Ньюкасла, Марека — вакцины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33" name="Shape 533"/>
          <p:cNvSpPr/>
          <p:nvPr/>
        </p:nvSpPr>
        <p:spPr>
          <a:xfrm>
            <a:off x="4754880" y="1298448"/>
            <a:ext cx="4114800" cy="566928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34" name="Shape 534"/>
          <p:cNvSpPr/>
          <p:nvPr/>
        </p:nvSpPr>
        <p:spPr>
          <a:xfrm>
            <a:off x="4892040" y="1298448"/>
            <a:ext cx="3840479" cy="56692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• Сухая клетка без сквозняков — кролики боятся влаги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35" name="Shape 535"/>
          <p:cNvSpPr/>
          <p:nvPr/>
        </p:nvSpPr>
        <p:spPr>
          <a:xfrm>
            <a:off x="4754880" y="1956816"/>
            <a:ext cx="4114800" cy="566928"/>
          </a:xfrm>
          <a:prstGeom prst="rect">
            <a:avLst/>
          </a:prstGeom>
          <a:solidFill>
            <a:srgbClr val="F0F4F8"/>
          </a:solidFill>
        </p:spPr>
      </p:sp>
      <p:sp>
        <p:nvSpPr>
          <p:cNvPr id="536" name="Shape 536"/>
          <p:cNvSpPr/>
          <p:nvPr/>
        </p:nvSpPr>
        <p:spPr>
          <a:xfrm>
            <a:off x="4892040" y="1956816"/>
            <a:ext cx="3840479" cy="56692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• Вода: 0.5 л/сутки, свежая ежедневно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37" name="Shape 537"/>
          <p:cNvSpPr/>
          <p:nvPr/>
        </p:nvSpPr>
        <p:spPr>
          <a:xfrm>
            <a:off x="4754880" y="2615184"/>
            <a:ext cx="4114800" cy="566928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38" name="Shape 538"/>
          <p:cNvSpPr/>
          <p:nvPr/>
        </p:nvSpPr>
        <p:spPr>
          <a:xfrm>
            <a:off x="4892040" y="2615184"/>
            <a:ext cx="3840479" cy="56692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• Навоз убирать ежедневно — аммиак вреден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39" name="Shape 539"/>
          <p:cNvSpPr/>
          <p:nvPr/>
        </p:nvSpPr>
        <p:spPr>
          <a:xfrm>
            <a:off x="4754880" y="3273552"/>
            <a:ext cx="4114800" cy="566928"/>
          </a:xfrm>
          <a:prstGeom prst="rect">
            <a:avLst/>
          </a:prstGeom>
          <a:solidFill>
            <a:srgbClr val="F0F4F8"/>
          </a:solidFill>
        </p:spPr>
      </p:sp>
      <p:sp>
        <p:nvSpPr>
          <p:cNvPr id="540" name="Shape 540"/>
          <p:cNvSpPr/>
          <p:nvPr/>
        </p:nvSpPr>
        <p:spPr>
          <a:xfrm>
            <a:off x="4892040" y="3273552"/>
            <a:ext cx="3840479" cy="56692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• Профилактика: миксоматоз, ВГБК — вакцинация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41" name="Shape 541"/>
          <p:cNvSpPr/>
          <p:nvPr/>
        </p:nvSpPr>
        <p:spPr>
          <a:xfrm>
            <a:off x="4754880" y="3931920"/>
            <a:ext cx="4114800" cy="566927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42" name="Shape 542"/>
          <p:cNvSpPr/>
          <p:nvPr/>
        </p:nvSpPr>
        <p:spPr>
          <a:xfrm>
            <a:off x="4892040" y="3931920"/>
            <a:ext cx="3840479" cy="566927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1A2535"/>
                </a:solidFill>
                <a:latin typeface="Arial"/>
                <a:ea typeface="Arial"/>
                <a:cs typeface="Arial"/>
              </a:rPr>
              <a:t>• Осмотр зубов ежеквартально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Shape 544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545" name="Shape 545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📊 Ферма: Экономика через гигиену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46" name="Shape 546"/>
          <p:cNvSpPr/>
          <p:nvPr/>
        </p:nvSpPr>
        <p:spPr>
          <a:xfrm>
            <a:off x="274320" y="777240"/>
            <a:ext cx="4114800" cy="13716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47" name="Shape 547"/>
          <p:cNvSpPr/>
          <p:nvPr/>
        </p:nvSpPr>
        <p:spPr>
          <a:xfrm>
            <a:off x="274320" y="777240"/>
            <a:ext cx="73152" cy="1371600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548" name="Shape 548"/>
          <p:cNvSpPr/>
          <p:nvPr/>
        </p:nvSpPr>
        <p:spPr>
          <a:xfrm>
            <a:off x="411480" y="777240"/>
            <a:ext cx="1005839" cy="13716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48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🐄</a:t>
            </a:r>
            <a:endParaRPr sz="4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49" name="Shape 549"/>
          <p:cNvSpPr/>
          <p:nvPr/>
        </p:nvSpPr>
        <p:spPr>
          <a:xfrm>
            <a:off x="1508760" y="914400"/>
            <a:ext cx="2651760" cy="5943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34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+20%</a:t>
            </a:r>
            <a:endParaRPr sz="3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50" name="Shape 550"/>
          <p:cNvSpPr/>
          <p:nvPr/>
        </p:nvSpPr>
        <p:spPr>
          <a:xfrm>
            <a:off x="1508760" y="1508760"/>
            <a:ext cx="2743199" cy="5486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Надои при соблюдении гигиены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51" name="Shape 551"/>
          <p:cNvSpPr/>
          <p:nvPr/>
        </p:nvSpPr>
        <p:spPr>
          <a:xfrm>
            <a:off x="4663440" y="777240"/>
            <a:ext cx="4114800" cy="13716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52" name="Shape 552"/>
          <p:cNvSpPr/>
          <p:nvPr/>
        </p:nvSpPr>
        <p:spPr>
          <a:xfrm>
            <a:off x="4663440" y="777240"/>
            <a:ext cx="73152" cy="1371600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553" name="Shape 553"/>
          <p:cNvSpPr/>
          <p:nvPr/>
        </p:nvSpPr>
        <p:spPr>
          <a:xfrm>
            <a:off x="4800600" y="777240"/>
            <a:ext cx="1005840" cy="13716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48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💊</a:t>
            </a:r>
            <a:endParaRPr sz="4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54" name="Shape 554"/>
          <p:cNvSpPr/>
          <p:nvPr/>
        </p:nvSpPr>
        <p:spPr>
          <a:xfrm>
            <a:off x="5897880" y="914400"/>
            <a:ext cx="2651760" cy="5943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3400" b="1">
                <a:solidFill>
                  <a:srgbClr val="1A8C7E"/>
                </a:solidFill>
                <a:latin typeface="Arial"/>
                <a:ea typeface="Arial"/>
                <a:cs typeface="Arial"/>
              </a:rPr>
              <a:t>-30%</a:t>
            </a:r>
            <a:endParaRPr sz="3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55" name="Shape 555"/>
          <p:cNvSpPr/>
          <p:nvPr/>
        </p:nvSpPr>
        <p:spPr>
          <a:xfrm>
            <a:off x="5897880" y="1508760"/>
            <a:ext cx="2743200" cy="5486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Болезней при правильном микроклимате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56" name="Shape 556"/>
          <p:cNvSpPr/>
          <p:nvPr/>
        </p:nvSpPr>
        <p:spPr>
          <a:xfrm>
            <a:off x="274320" y="2331720"/>
            <a:ext cx="4114800" cy="13716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57" name="Shape 557"/>
          <p:cNvSpPr/>
          <p:nvPr/>
        </p:nvSpPr>
        <p:spPr>
          <a:xfrm>
            <a:off x="274320" y="2331720"/>
            <a:ext cx="73152" cy="1371600"/>
          </a:xfrm>
          <a:prstGeom prst="rect">
            <a:avLst/>
          </a:prstGeom>
          <a:solidFill>
            <a:srgbClr val="F07B1F"/>
          </a:solidFill>
        </p:spPr>
      </p:sp>
      <p:sp>
        <p:nvSpPr>
          <p:cNvPr id="558" name="Shape 558"/>
          <p:cNvSpPr/>
          <p:nvPr/>
        </p:nvSpPr>
        <p:spPr>
          <a:xfrm>
            <a:off x="411480" y="2331720"/>
            <a:ext cx="1005839" cy="13716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48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🐷</a:t>
            </a:r>
            <a:endParaRPr sz="4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59" name="Shape 559"/>
          <p:cNvSpPr/>
          <p:nvPr/>
        </p:nvSpPr>
        <p:spPr>
          <a:xfrm>
            <a:off x="1508760" y="2468880"/>
            <a:ext cx="2651760" cy="5943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3400" b="1">
                <a:solidFill>
                  <a:srgbClr val="F07B1F"/>
                </a:solidFill>
                <a:latin typeface="Arial"/>
                <a:ea typeface="Arial"/>
                <a:cs typeface="Arial"/>
              </a:rPr>
              <a:t>+15%</a:t>
            </a:r>
            <a:endParaRPr sz="3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60" name="Shape 560"/>
          <p:cNvSpPr/>
          <p:nvPr/>
        </p:nvSpPr>
        <p:spPr>
          <a:xfrm>
            <a:off x="1508760" y="3063240"/>
            <a:ext cx="2743199" cy="5486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Привес у свиней при чистоте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61" name="Shape 561"/>
          <p:cNvSpPr/>
          <p:nvPr/>
        </p:nvSpPr>
        <p:spPr>
          <a:xfrm>
            <a:off x="4663440" y="2331720"/>
            <a:ext cx="4114800" cy="13716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62" name="Shape 562"/>
          <p:cNvSpPr/>
          <p:nvPr/>
        </p:nvSpPr>
        <p:spPr>
          <a:xfrm>
            <a:off x="4663440" y="2331720"/>
            <a:ext cx="73152" cy="1371600"/>
          </a:xfrm>
          <a:prstGeom prst="rect">
            <a:avLst/>
          </a:prstGeom>
          <a:solidFill>
            <a:srgbClr val="2E7BB8"/>
          </a:solidFill>
        </p:spPr>
      </p:sp>
      <p:sp>
        <p:nvSpPr>
          <p:cNvPr id="563" name="Shape 563"/>
          <p:cNvSpPr/>
          <p:nvPr/>
        </p:nvSpPr>
        <p:spPr>
          <a:xfrm>
            <a:off x="4800600" y="2331720"/>
            <a:ext cx="1005840" cy="13716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48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🐔</a:t>
            </a:r>
            <a:endParaRPr sz="4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64" name="Shape 564"/>
          <p:cNvSpPr/>
          <p:nvPr/>
        </p:nvSpPr>
        <p:spPr>
          <a:xfrm>
            <a:off x="5897880" y="2468880"/>
            <a:ext cx="2651760" cy="5943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3400" b="1">
                <a:solidFill>
                  <a:srgbClr val="2E7BB8"/>
                </a:solidFill>
                <a:latin typeface="Arial"/>
                <a:ea typeface="Arial"/>
                <a:cs typeface="Arial"/>
              </a:rPr>
              <a:t>+25%</a:t>
            </a:r>
            <a:endParaRPr sz="3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65" name="Shape 565"/>
          <p:cNvSpPr/>
          <p:nvPr/>
        </p:nvSpPr>
        <p:spPr>
          <a:xfrm>
            <a:off x="5897880" y="3063240"/>
            <a:ext cx="2743200" cy="5486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Яйценоскость при гигиене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66" name="Shape 566"/>
          <p:cNvSpPr/>
          <p:nvPr/>
        </p:nvSpPr>
        <p:spPr>
          <a:xfrm>
            <a:off x="274320" y="3931920"/>
            <a:ext cx="8595360" cy="1005839"/>
          </a:xfrm>
          <a:prstGeom prst="rect">
            <a:avLst/>
          </a:prstGeom>
          <a:solidFill>
            <a:srgbClr val="2D8A4E">
              <a:alpha val="90000"/>
            </a:srgbClr>
          </a:solidFill>
        </p:spPr>
      </p:sp>
      <p:sp>
        <p:nvSpPr>
          <p:cNvPr id="567" name="Shape 567"/>
          <p:cNvSpPr/>
          <p:nvPr/>
        </p:nvSpPr>
        <p:spPr>
          <a:xfrm>
            <a:off x="457200" y="3959352"/>
            <a:ext cx="8229600" cy="9601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💡 Вывод: 1 рубль на профилактику = экономия 5-10 рублей на лечении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1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🌾 Чистая ферма → Качественная продукция → Довольные покупатели → Прибыль!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535"/>
        </a:solidFill>
        <a:effectLst/>
      </p:bgPr>
    </p:bg>
    <p:spTree>
      <p:nvGrpSpPr>
        <p:cNvPr id="1" name="Group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Shape 569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F1A2B"/>
          </a:solidFill>
        </p:spPr>
      </p:sp>
      <p:sp>
        <p:nvSpPr>
          <p:cNvPr id="570" name="Shape 570"/>
          <p:cNvSpPr/>
          <p:nvPr/>
        </p:nvSpPr>
        <p:spPr>
          <a:xfrm>
            <a:off x="0" y="0"/>
            <a:ext cx="109728" cy="640080"/>
          </a:xfrm>
          <a:prstGeom prst="rect">
            <a:avLst/>
          </a:prstGeom>
          <a:solidFill>
            <a:srgbClr val="D93025"/>
          </a:solidFill>
        </p:spPr>
      </p:sp>
      <p:sp>
        <p:nvSpPr>
          <p:cNvPr id="571" name="Shape 571"/>
          <p:cNvSpPr/>
          <p:nvPr/>
        </p:nvSpPr>
        <p:spPr>
          <a:xfrm>
            <a:off x="182880" y="0"/>
            <a:ext cx="886968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100" b="1">
                <a:solidFill>
                  <a:srgbClr val="FFD23F"/>
                </a:solidFill>
                <a:latin typeface="Arial"/>
                <a:ea typeface="Arial"/>
                <a:cs typeface="Arial"/>
              </a:rPr>
              <a:t>⚠️ Опасность рядом: Зоонозы — болезни от животных к человеку</a:t>
            </a:r>
            <a:endParaRPr sz="2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2" name="Shape 572"/>
          <p:cNvSpPr/>
          <p:nvPr/>
        </p:nvSpPr>
        <p:spPr>
          <a:xfrm>
            <a:off x="274320" y="777240"/>
            <a:ext cx="8595360" cy="685799"/>
          </a:xfrm>
          <a:prstGeom prst="rect">
            <a:avLst/>
          </a:prstGeom>
          <a:solidFill>
            <a:srgbClr val="1E3050"/>
          </a:solidFill>
        </p:spPr>
      </p:sp>
      <p:sp>
        <p:nvSpPr>
          <p:cNvPr id="573" name="Shape 573"/>
          <p:cNvSpPr/>
          <p:nvPr/>
        </p:nvSpPr>
        <p:spPr>
          <a:xfrm>
            <a:off x="457200" y="804672"/>
            <a:ext cx="8229600" cy="630936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🦠 Зоонозы — инфекционные болезни, передающиеся от животных к человеку. Более 200 видов!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4" name="Shape 574"/>
          <p:cNvSpPr/>
          <p:nvPr/>
        </p:nvSpPr>
        <p:spPr>
          <a:xfrm>
            <a:off x="274320" y="1572768"/>
            <a:ext cx="4114800" cy="1353312"/>
          </a:xfrm>
          <a:prstGeom prst="rect">
            <a:avLst/>
          </a:prstGeom>
          <a:solidFill>
            <a:srgbClr val="1E3050"/>
          </a:solidFill>
        </p:spPr>
      </p:sp>
      <p:sp>
        <p:nvSpPr>
          <p:cNvPr id="575" name="Shape 575"/>
          <p:cNvSpPr/>
          <p:nvPr/>
        </p:nvSpPr>
        <p:spPr>
          <a:xfrm>
            <a:off x="274320" y="1572768"/>
            <a:ext cx="64007" cy="1353312"/>
          </a:xfrm>
          <a:prstGeom prst="rect">
            <a:avLst/>
          </a:prstGeom>
          <a:solidFill>
            <a:srgbClr val="D93025"/>
          </a:solidFill>
        </p:spPr>
      </p:sp>
      <p:sp>
        <p:nvSpPr>
          <p:cNvPr id="576" name="Shape 576"/>
          <p:cNvSpPr/>
          <p:nvPr/>
        </p:nvSpPr>
        <p:spPr>
          <a:xfrm>
            <a:off x="411480" y="1572768"/>
            <a:ext cx="822960" cy="135331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6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🐕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7" name="Shape 577"/>
          <p:cNvSpPr/>
          <p:nvPr/>
        </p:nvSpPr>
        <p:spPr>
          <a:xfrm>
            <a:off x="3108960" y="1664207"/>
            <a:ext cx="1097280" cy="320039"/>
          </a:xfrm>
          <a:prstGeom prst="rect">
            <a:avLst/>
          </a:prstGeom>
          <a:solidFill>
            <a:srgbClr val="D93025"/>
          </a:solidFill>
        </p:spPr>
      </p:sp>
      <p:sp>
        <p:nvSpPr>
          <p:cNvPr id="578" name="Shape 578"/>
          <p:cNvSpPr/>
          <p:nvPr/>
        </p:nvSpPr>
        <p:spPr>
          <a:xfrm>
            <a:off x="3108960" y="1664207"/>
            <a:ext cx="1097280" cy="32003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/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ВЫСОКИЙ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9" name="Shape 579"/>
          <p:cNvSpPr/>
          <p:nvPr/>
        </p:nvSpPr>
        <p:spPr>
          <a:xfrm>
            <a:off x="1280160" y="1664207"/>
            <a:ext cx="1737360" cy="38404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500" b="1">
                <a:solidFill>
                  <a:srgbClr val="FFD23F"/>
                </a:solidFill>
                <a:latin typeface="Arial"/>
                <a:ea typeface="Arial"/>
                <a:cs typeface="Arial"/>
              </a:rPr>
              <a:t>Бешенство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0" name="Shape 580"/>
          <p:cNvSpPr/>
          <p:nvPr/>
        </p:nvSpPr>
        <p:spPr>
          <a:xfrm>
            <a:off x="1280160" y="2075688"/>
            <a:ext cx="2971799" cy="7772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150">
                <a:solidFill>
                  <a:srgbClr val="AABBD0"/>
                </a:solidFill>
                <a:latin typeface="Arial"/>
                <a:ea typeface="Arial"/>
                <a:cs typeface="Arial"/>
              </a:rPr>
              <a:t>Через укусы заражённых животных.</a:t>
            </a:r>
            <a:endParaRPr sz="11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150">
                <a:solidFill>
                  <a:srgbClr val="AABBD0"/>
                </a:solidFill>
                <a:latin typeface="Arial"/>
                <a:ea typeface="Arial"/>
                <a:cs typeface="Arial"/>
              </a:rPr>
              <a:t>Смертельно! 100% предотвращается вакциной.</a:t>
            </a:r>
            <a:endParaRPr sz="11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1" name="Shape 581"/>
          <p:cNvSpPr/>
          <p:nvPr/>
        </p:nvSpPr>
        <p:spPr>
          <a:xfrm>
            <a:off x="4663440" y="1572768"/>
            <a:ext cx="4114800" cy="1353312"/>
          </a:xfrm>
          <a:prstGeom prst="rect">
            <a:avLst/>
          </a:prstGeom>
          <a:solidFill>
            <a:srgbClr val="1E3050"/>
          </a:solidFill>
        </p:spPr>
      </p:sp>
      <p:sp>
        <p:nvSpPr>
          <p:cNvPr id="582" name="Shape 582"/>
          <p:cNvSpPr/>
          <p:nvPr/>
        </p:nvSpPr>
        <p:spPr>
          <a:xfrm>
            <a:off x="4663440" y="1572768"/>
            <a:ext cx="64008" cy="1353312"/>
          </a:xfrm>
          <a:prstGeom prst="rect">
            <a:avLst/>
          </a:prstGeom>
          <a:solidFill>
            <a:srgbClr val="F07B1F"/>
          </a:solidFill>
        </p:spPr>
      </p:sp>
      <p:sp>
        <p:nvSpPr>
          <p:cNvPr id="583" name="Shape 583"/>
          <p:cNvSpPr/>
          <p:nvPr/>
        </p:nvSpPr>
        <p:spPr>
          <a:xfrm>
            <a:off x="4800600" y="1572768"/>
            <a:ext cx="822959" cy="135331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6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🐄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4" name="Shape 584"/>
          <p:cNvSpPr/>
          <p:nvPr/>
        </p:nvSpPr>
        <p:spPr>
          <a:xfrm>
            <a:off x="7498080" y="1664207"/>
            <a:ext cx="1097280" cy="320039"/>
          </a:xfrm>
          <a:prstGeom prst="rect">
            <a:avLst/>
          </a:prstGeom>
          <a:solidFill>
            <a:srgbClr val="F07B1F"/>
          </a:solidFill>
        </p:spPr>
      </p:sp>
      <p:sp>
        <p:nvSpPr>
          <p:cNvPr id="585" name="Shape 585"/>
          <p:cNvSpPr/>
          <p:nvPr/>
        </p:nvSpPr>
        <p:spPr>
          <a:xfrm>
            <a:off x="7498080" y="1664207"/>
            <a:ext cx="1097280" cy="32003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/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СРЕДНИЙ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6" name="Shape 586"/>
          <p:cNvSpPr/>
          <p:nvPr/>
        </p:nvSpPr>
        <p:spPr>
          <a:xfrm>
            <a:off x="5669280" y="1664207"/>
            <a:ext cx="1737360" cy="38404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500" b="1">
                <a:solidFill>
                  <a:srgbClr val="FFD23F"/>
                </a:solidFill>
                <a:latin typeface="Arial"/>
                <a:ea typeface="Arial"/>
                <a:cs typeface="Arial"/>
              </a:rPr>
              <a:t>Бруцеллёз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7" name="Shape 587"/>
          <p:cNvSpPr/>
          <p:nvPr/>
        </p:nvSpPr>
        <p:spPr>
          <a:xfrm>
            <a:off x="5669280" y="2075688"/>
            <a:ext cx="2971800" cy="7772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150">
                <a:solidFill>
                  <a:srgbClr val="AABBD0"/>
                </a:solidFill>
                <a:latin typeface="Arial"/>
                <a:ea typeface="Arial"/>
                <a:cs typeface="Arial"/>
              </a:rPr>
              <a:t>От КРС через молоко и мясо.</a:t>
            </a:r>
            <a:endParaRPr sz="11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150">
                <a:solidFill>
                  <a:srgbClr val="AABBD0"/>
                </a:solidFill>
                <a:latin typeface="Arial"/>
                <a:ea typeface="Arial"/>
                <a:cs typeface="Arial"/>
              </a:rPr>
              <a:t>Поражает суставы, половую систему.</a:t>
            </a:r>
            <a:endParaRPr sz="11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8" name="Shape 588"/>
          <p:cNvSpPr/>
          <p:nvPr/>
        </p:nvSpPr>
        <p:spPr>
          <a:xfrm>
            <a:off x="274320" y="3081528"/>
            <a:ext cx="4114800" cy="1353312"/>
          </a:xfrm>
          <a:prstGeom prst="rect">
            <a:avLst/>
          </a:prstGeom>
          <a:solidFill>
            <a:srgbClr val="1E3050"/>
          </a:solidFill>
        </p:spPr>
      </p:sp>
      <p:sp>
        <p:nvSpPr>
          <p:cNvPr id="589" name="Shape 589"/>
          <p:cNvSpPr/>
          <p:nvPr/>
        </p:nvSpPr>
        <p:spPr>
          <a:xfrm>
            <a:off x="274320" y="3081528"/>
            <a:ext cx="64007" cy="1353312"/>
          </a:xfrm>
          <a:prstGeom prst="rect">
            <a:avLst/>
          </a:prstGeom>
          <a:solidFill>
            <a:srgbClr val="D93025"/>
          </a:solidFill>
        </p:spPr>
      </p:sp>
      <p:sp>
        <p:nvSpPr>
          <p:cNvPr id="590" name="Shape 590"/>
          <p:cNvSpPr/>
          <p:nvPr/>
        </p:nvSpPr>
        <p:spPr>
          <a:xfrm>
            <a:off x="411480" y="3081528"/>
            <a:ext cx="822960" cy="135331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6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🐀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1" name="Shape 591"/>
          <p:cNvSpPr/>
          <p:nvPr/>
        </p:nvSpPr>
        <p:spPr>
          <a:xfrm>
            <a:off x="3108960" y="3172968"/>
            <a:ext cx="1097280" cy="320040"/>
          </a:xfrm>
          <a:prstGeom prst="rect">
            <a:avLst/>
          </a:prstGeom>
          <a:solidFill>
            <a:srgbClr val="D93025"/>
          </a:solidFill>
        </p:spPr>
      </p:sp>
      <p:sp>
        <p:nvSpPr>
          <p:cNvPr id="592" name="Shape 592"/>
          <p:cNvSpPr/>
          <p:nvPr/>
        </p:nvSpPr>
        <p:spPr>
          <a:xfrm>
            <a:off x="3108960" y="3172968"/>
            <a:ext cx="1097280" cy="3200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/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ВЫСОКИЙ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3" name="Shape 593"/>
          <p:cNvSpPr/>
          <p:nvPr/>
        </p:nvSpPr>
        <p:spPr>
          <a:xfrm>
            <a:off x="1280160" y="3172968"/>
            <a:ext cx="1737360" cy="384047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500" b="1">
                <a:solidFill>
                  <a:srgbClr val="FFD23F"/>
                </a:solidFill>
                <a:latin typeface="Arial"/>
                <a:ea typeface="Arial"/>
                <a:cs typeface="Arial"/>
              </a:rPr>
              <a:t>Лептоспироз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4" name="Shape 594"/>
          <p:cNvSpPr/>
          <p:nvPr/>
        </p:nvSpPr>
        <p:spPr>
          <a:xfrm>
            <a:off x="1280160" y="3584448"/>
            <a:ext cx="2971799" cy="7772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150">
                <a:solidFill>
                  <a:srgbClr val="AABBD0"/>
                </a:solidFill>
                <a:latin typeface="Arial"/>
                <a:ea typeface="Arial"/>
                <a:cs typeface="Arial"/>
              </a:rPr>
              <a:t>От грызунов через воду/почву.</a:t>
            </a:r>
            <a:endParaRPr sz="11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150">
                <a:solidFill>
                  <a:srgbClr val="AABBD0"/>
                </a:solidFill>
                <a:latin typeface="Arial"/>
                <a:ea typeface="Arial"/>
                <a:cs typeface="Arial"/>
              </a:rPr>
              <a:t>Поражает почки и печень.</a:t>
            </a:r>
            <a:endParaRPr sz="11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5" name="Shape 595"/>
          <p:cNvSpPr/>
          <p:nvPr/>
        </p:nvSpPr>
        <p:spPr>
          <a:xfrm>
            <a:off x="4663440" y="3081528"/>
            <a:ext cx="4114800" cy="1353312"/>
          </a:xfrm>
          <a:prstGeom prst="rect">
            <a:avLst/>
          </a:prstGeom>
          <a:solidFill>
            <a:srgbClr val="1E3050"/>
          </a:solidFill>
        </p:spPr>
      </p:sp>
      <p:sp>
        <p:nvSpPr>
          <p:cNvPr id="596" name="Shape 596"/>
          <p:cNvSpPr/>
          <p:nvPr/>
        </p:nvSpPr>
        <p:spPr>
          <a:xfrm>
            <a:off x="4663440" y="3081528"/>
            <a:ext cx="64008" cy="1353312"/>
          </a:xfrm>
          <a:prstGeom prst="rect">
            <a:avLst/>
          </a:prstGeom>
          <a:solidFill>
            <a:srgbClr val="F07B1F"/>
          </a:solidFill>
        </p:spPr>
      </p:sp>
      <p:sp>
        <p:nvSpPr>
          <p:cNvPr id="597" name="Shape 597"/>
          <p:cNvSpPr/>
          <p:nvPr/>
        </p:nvSpPr>
        <p:spPr>
          <a:xfrm>
            <a:off x="4800600" y="3081528"/>
            <a:ext cx="822959" cy="135331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6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🐱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8" name="Shape 598"/>
          <p:cNvSpPr/>
          <p:nvPr/>
        </p:nvSpPr>
        <p:spPr>
          <a:xfrm>
            <a:off x="7498080" y="3172968"/>
            <a:ext cx="1097280" cy="320040"/>
          </a:xfrm>
          <a:prstGeom prst="rect">
            <a:avLst/>
          </a:prstGeom>
          <a:solidFill>
            <a:srgbClr val="F07B1F"/>
          </a:solidFill>
        </p:spPr>
      </p:sp>
      <p:sp>
        <p:nvSpPr>
          <p:cNvPr id="599" name="Shape 599"/>
          <p:cNvSpPr/>
          <p:nvPr/>
        </p:nvSpPr>
        <p:spPr>
          <a:xfrm>
            <a:off x="7498080" y="3172968"/>
            <a:ext cx="1097280" cy="3200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/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СРЕДНИЙ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0" name="Shape 600"/>
          <p:cNvSpPr/>
          <p:nvPr/>
        </p:nvSpPr>
        <p:spPr>
          <a:xfrm>
            <a:off x="5669280" y="3172968"/>
            <a:ext cx="1737360" cy="384047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500" b="1">
                <a:solidFill>
                  <a:srgbClr val="FFD23F"/>
                </a:solidFill>
                <a:latin typeface="Arial"/>
                <a:ea typeface="Arial"/>
                <a:cs typeface="Arial"/>
              </a:rPr>
              <a:t>Токсоплазмоз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1" name="Shape 601"/>
          <p:cNvSpPr/>
          <p:nvPr/>
        </p:nvSpPr>
        <p:spPr>
          <a:xfrm>
            <a:off x="5669280" y="3584448"/>
            <a:ext cx="2971800" cy="77724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150">
                <a:solidFill>
                  <a:srgbClr val="AABBD0"/>
                </a:solidFill>
                <a:latin typeface="Arial"/>
                <a:ea typeface="Arial"/>
                <a:cs typeface="Arial"/>
              </a:rPr>
              <a:t>От кошек через экскременты.</a:t>
            </a:r>
            <a:endParaRPr sz="11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150">
                <a:solidFill>
                  <a:srgbClr val="AABBD0"/>
                </a:solidFill>
                <a:latin typeface="Arial"/>
                <a:ea typeface="Arial"/>
                <a:cs typeface="Arial"/>
              </a:rPr>
              <a:t>Опасно для беременных женщин!</a:t>
            </a:r>
            <a:endParaRPr sz="11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535"/>
        </a:solidFill>
        <a:effectLst/>
      </p:bgPr>
    </p:bg>
    <p:spTree>
      <p:nvGrpSpPr>
        <p:cNvPr id="1" name="Group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Shape 603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F1A2B"/>
          </a:solidFill>
        </p:spPr>
      </p:sp>
      <p:sp>
        <p:nvSpPr>
          <p:cNvPr id="604" name="Shape 604"/>
          <p:cNvSpPr/>
          <p:nvPr/>
        </p:nvSpPr>
        <p:spPr>
          <a:xfrm>
            <a:off x="0" y="0"/>
            <a:ext cx="109728" cy="640080"/>
          </a:xfrm>
          <a:prstGeom prst="rect">
            <a:avLst/>
          </a:prstGeom>
          <a:solidFill>
            <a:srgbClr val="D93025"/>
          </a:solidFill>
        </p:spPr>
      </p:sp>
      <p:sp>
        <p:nvSpPr>
          <p:cNvPr id="605" name="Shape 605"/>
          <p:cNvSpPr/>
          <p:nvPr/>
        </p:nvSpPr>
        <p:spPr>
          <a:xfrm>
            <a:off x="182880" y="0"/>
            <a:ext cx="886968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D23F"/>
                </a:solidFill>
                <a:latin typeface="Arial"/>
                <a:ea typeface="Arial"/>
                <a:cs typeface="Arial"/>
              </a:rPr>
              <a:t>🚨 Пути заражения зоонозами: Будь осторожен!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6" name="Shape 606"/>
          <p:cNvSpPr/>
          <p:nvPr/>
        </p:nvSpPr>
        <p:spPr>
          <a:xfrm>
            <a:off x="274320" y="777240"/>
            <a:ext cx="4114800" cy="1783079"/>
          </a:xfrm>
          <a:prstGeom prst="rect">
            <a:avLst/>
          </a:prstGeom>
          <a:solidFill>
            <a:srgbClr val="1A2C42"/>
          </a:solidFill>
        </p:spPr>
      </p:sp>
      <p:sp>
        <p:nvSpPr>
          <p:cNvPr id="607" name="Shape 607"/>
          <p:cNvSpPr/>
          <p:nvPr/>
        </p:nvSpPr>
        <p:spPr>
          <a:xfrm>
            <a:off x="274320" y="777240"/>
            <a:ext cx="4114800" cy="64007"/>
          </a:xfrm>
          <a:prstGeom prst="rect">
            <a:avLst/>
          </a:prstGeom>
          <a:solidFill>
            <a:srgbClr val="D93025"/>
          </a:solidFill>
        </p:spPr>
      </p:sp>
      <p:sp>
        <p:nvSpPr>
          <p:cNvPr id="608" name="Shape 608"/>
          <p:cNvSpPr/>
          <p:nvPr/>
        </p:nvSpPr>
        <p:spPr>
          <a:xfrm>
            <a:off x="274320" y="868680"/>
            <a:ext cx="4114800" cy="6400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40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🦷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9" name="Shape 609"/>
          <p:cNvSpPr/>
          <p:nvPr/>
        </p:nvSpPr>
        <p:spPr>
          <a:xfrm>
            <a:off x="411480" y="1508760"/>
            <a:ext cx="3840480" cy="3657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D93025"/>
                </a:solidFill>
                <a:latin typeface="Arial"/>
                <a:ea typeface="Arial"/>
                <a:cs typeface="Arial"/>
              </a:rPr>
              <a:t>Укусы и царапины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0" name="Shape 610"/>
          <p:cNvSpPr/>
          <p:nvPr/>
        </p:nvSpPr>
        <p:spPr>
          <a:xfrm>
            <a:off x="411480" y="1892807"/>
            <a:ext cx="3840480" cy="6400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150">
                <a:solidFill>
                  <a:srgbClr val="AABBD0"/>
                </a:solidFill>
                <a:latin typeface="Arial"/>
                <a:ea typeface="Arial"/>
                <a:cs typeface="Arial"/>
              </a:rPr>
              <a:t>Наиболее опасный путь (бешенство, пастереллёз).</a:t>
            </a:r>
            <a:endParaRPr sz="11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150">
                <a:solidFill>
                  <a:srgbClr val="AABBD0"/>
                </a:solidFill>
                <a:latin typeface="Arial"/>
                <a:ea typeface="Arial"/>
                <a:cs typeface="Arial"/>
              </a:rPr>
              <a:t>Даже небольшая царапина от кошки требует обработки.</a:t>
            </a:r>
            <a:endParaRPr sz="11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150">
                <a:solidFill>
                  <a:srgbClr val="AABBD0"/>
                </a:solidFill>
                <a:latin typeface="Arial"/>
                <a:ea typeface="Arial"/>
                <a:cs typeface="Arial"/>
              </a:rPr>
              <a:t>Немедленно промыть рану и обратиться к врачу!</a:t>
            </a:r>
            <a:endParaRPr sz="11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1" name="Shape 611"/>
          <p:cNvSpPr/>
          <p:nvPr/>
        </p:nvSpPr>
        <p:spPr>
          <a:xfrm>
            <a:off x="4663440" y="777240"/>
            <a:ext cx="4114800" cy="1783079"/>
          </a:xfrm>
          <a:prstGeom prst="rect">
            <a:avLst/>
          </a:prstGeom>
          <a:solidFill>
            <a:srgbClr val="1A2C42"/>
          </a:solidFill>
        </p:spPr>
      </p:sp>
      <p:sp>
        <p:nvSpPr>
          <p:cNvPr id="612" name="Shape 612"/>
          <p:cNvSpPr/>
          <p:nvPr/>
        </p:nvSpPr>
        <p:spPr>
          <a:xfrm>
            <a:off x="4663440" y="777240"/>
            <a:ext cx="4114800" cy="64007"/>
          </a:xfrm>
          <a:prstGeom prst="rect">
            <a:avLst/>
          </a:prstGeom>
          <a:solidFill>
            <a:srgbClr val="F07B1F"/>
          </a:solidFill>
        </p:spPr>
      </p:sp>
      <p:sp>
        <p:nvSpPr>
          <p:cNvPr id="613" name="Shape 613"/>
          <p:cNvSpPr/>
          <p:nvPr/>
        </p:nvSpPr>
        <p:spPr>
          <a:xfrm>
            <a:off x="4663440" y="868680"/>
            <a:ext cx="4114800" cy="6400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40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💩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4" name="Shape 614"/>
          <p:cNvSpPr/>
          <p:nvPr/>
        </p:nvSpPr>
        <p:spPr>
          <a:xfrm>
            <a:off x="4800600" y="1508760"/>
            <a:ext cx="3840480" cy="3657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F07B1F"/>
                </a:solidFill>
                <a:latin typeface="Arial"/>
                <a:ea typeface="Arial"/>
                <a:cs typeface="Arial"/>
              </a:rPr>
              <a:t>Контакт с экскрементами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5" name="Shape 615"/>
          <p:cNvSpPr/>
          <p:nvPr/>
        </p:nvSpPr>
        <p:spPr>
          <a:xfrm>
            <a:off x="4800600" y="1892807"/>
            <a:ext cx="3840480" cy="6400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150">
                <a:solidFill>
                  <a:srgbClr val="AABBD0"/>
                </a:solidFill>
                <a:latin typeface="Arial"/>
                <a:ea typeface="Arial"/>
                <a:cs typeface="Arial"/>
              </a:rPr>
              <a:t>Токсоплазмоз, криптоспоридиоз, лямблиоз.</a:t>
            </a:r>
            <a:endParaRPr sz="11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150">
                <a:solidFill>
                  <a:srgbClr val="AABBD0"/>
                </a:solidFill>
                <a:latin typeface="Arial"/>
                <a:ea typeface="Arial"/>
                <a:cs typeface="Arial"/>
              </a:rPr>
              <a:t>Всегда надевать перчатки при уборке лотка/стойла.</a:t>
            </a:r>
            <a:endParaRPr sz="11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150">
                <a:solidFill>
                  <a:srgbClr val="AABBD0"/>
                </a:solidFill>
                <a:latin typeface="Arial"/>
                <a:ea typeface="Arial"/>
                <a:cs typeface="Arial"/>
              </a:rPr>
              <a:t>Мыть руки с мылом после!</a:t>
            </a:r>
            <a:endParaRPr sz="11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6" name="Shape 616"/>
          <p:cNvSpPr/>
          <p:nvPr/>
        </p:nvSpPr>
        <p:spPr>
          <a:xfrm>
            <a:off x="274320" y="2743200"/>
            <a:ext cx="4114800" cy="1783079"/>
          </a:xfrm>
          <a:prstGeom prst="rect">
            <a:avLst/>
          </a:prstGeom>
          <a:solidFill>
            <a:srgbClr val="1A2C42"/>
          </a:solidFill>
        </p:spPr>
      </p:sp>
      <p:sp>
        <p:nvSpPr>
          <p:cNvPr id="617" name="Shape 617"/>
          <p:cNvSpPr/>
          <p:nvPr/>
        </p:nvSpPr>
        <p:spPr>
          <a:xfrm>
            <a:off x="274320" y="2743200"/>
            <a:ext cx="4114800" cy="64007"/>
          </a:xfrm>
          <a:prstGeom prst="rect">
            <a:avLst/>
          </a:prstGeom>
          <a:solidFill>
            <a:srgbClr val="FFD23F"/>
          </a:solidFill>
        </p:spPr>
      </p:sp>
      <p:sp>
        <p:nvSpPr>
          <p:cNvPr id="618" name="Shape 618"/>
          <p:cNvSpPr/>
          <p:nvPr/>
        </p:nvSpPr>
        <p:spPr>
          <a:xfrm>
            <a:off x="274320" y="2834640"/>
            <a:ext cx="4114800" cy="6400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40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🥩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9" name="Shape 619"/>
          <p:cNvSpPr/>
          <p:nvPr/>
        </p:nvSpPr>
        <p:spPr>
          <a:xfrm>
            <a:off x="411480" y="3474720"/>
            <a:ext cx="3840480" cy="36575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FFD23F"/>
                </a:solidFill>
                <a:latin typeface="Arial"/>
                <a:ea typeface="Arial"/>
                <a:cs typeface="Arial"/>
              </a:rPr>
              <a:t>Через продукты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0" name="Shape 620"/>
          <p:cNvSpPr/>
          <p:nvPr/>
        </p:nvSpPr>
        <p:spPr>
          <a:xfrm>
            <a:off x="411480" y="3858768"/>
            <a:ext cx="3840480" cy="6400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150">
                <a:solidFill>
                  <a:srgbClr val="AABBD0"/>
                </a:solidFill>
                <a:latin typeface="Arial"/>
                <a:ea typeface="Arial"/>
                <a:cs typeface="Arial"/>
              </a:rPr>
              <a:t>Сырое молоко → бруцеллёз, листериоз.</a:t>
            </a:r>
            <a:endParaRPr sz="11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150">
                <a:solidFill>
                  <a:srgbClr val="AABBD0"/>
                </a:solidFill>
                <a:latin typeface="Arial"/>
                <a:ea typeface="Arial"/>
                <a:cs typeface="Arial"/>
              </a:rPr>
              <a:t>Недожаренное мясо → токсоплазмоз, сальмонеллёз.</a:t>
            </a:r>
            <a:endParaRPr sz="11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150">
                <a:solidFill>
                  <a:srgbClr val="AABBD0"/>
                </a:solidFill>
                <a:latin typeface="Arial"/>
                <a:ea typeface="Arial"/>
                <a:cs typeface="Arial"/>
              </a:rPr>
              <a:t>Всегда термически обрабатывать!</a:t>
            </a:r>
            <a:endParaRPr sz="11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1" name="Shape 621"/>
          <p:cNvSpPr/>
          <p:nvPr/>
        </p:nvSpPr>
        <p:spPr>
          <a:xfrm>
            <a:off x="4663440" y="2743200"/>
            <a:ext cx="4114800" cy="1783079"/>
          </a:xfrm>
          <a:prstGeom prst="rect">
            <a:avLst/>
          </a:prstGeom>
          <a:solidFill>
            <a:srgbClr val="1A2C42"/>
          </a:solidFill>
        </p:spPr>
      </p:sp>
      <p:sp>
        <p:nvSpPr>
          <p:cNvPr id="622" name="Shape 622"/>
          <p:cNvSpPr/>
          <p:nvPr/>
        </p:nvSpPr>
        <p:spPr>
          <a:xfrm>
            <a:off x="4663440" y="2743200"/>
            <a:ext cx="4114800" cy="64007"/>
          </a:xfrm>
          <a:prstGeom prst="rect">
            <a:avLst/>
          </a:prstGeom>
          <a:solidFill>
            <a:srgbClr val="2E7BB8"/>
          </a:solidFill>
        </p:spPr>
      </p:sp>
      <p:sp>
        <p:nvSpPr>
          <p:cNvPr id="623" name="Shape 623"/>
          <p:cNvSpPr/>
          <p:nvPr/>
        </p:nvSpPr>
        <p:spPr>
          <a:xfrm>
            <a:off x="4663440" y="2834640"/>
            <a:ext cx="4114800" cy="6400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40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💨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4" name="Shape 624"/>
          <p:cNvSpPr/>
          <p:nvPr/>
        </p:nvSpPr>
        <p:spPr>
          <a:xfrm>
            <a:off x="4800600" y="3474720"/>
            <a:ext cx="3840480" cy="36575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2E7BB8"/>
                </a:solidFill>
                <a:latin typeface="Arial"/>
                <a:ea typeface="Arial"/>
                <a:cs typeface="Arial"/>
              </a:rPr>
              <a:t>Воздушно-капельный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5" name="Shape 625"/>
          <p:cNvSpPr/>
          <p:nvPr/>
        </p:nvSpPr>
        <p:spPr>
          <a:xfrm>
            <a:off x="4800600" y="3858768"/>
            <a:ext cx="3840480" cy="64007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150">
                <a:solidFill>
                  <a:srgbClr val="AABBD0"/>
                </a:solidFill>
                <a:latin typeface="Arial"/>
                <a:ea typeface="Arial"/>
                <a:cs typeface="Arial"/>
              </a:rPr>
              <a:t>Орнитоз (от птиц), Ку-лихорадка (от КРС).</a:t>
            </a:r>
            <a:endParaRPr sz="11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150">
                <a:solidFill>
                  <a:srgbClr val="AABBD0"/>
                </a:solidFill>
                <a:latin typeface="Arial"/>
                <a:ea typeface="Arial"/>
                <a:cs typeface="Arial"/>
              </a:rPr>
              <a:t>Пыль от шерсти и перьев в воздухе.</a:t>
            </a:r>
            <a:endParaRPr sz="115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150">
                <a:solidFill>
                  <a:srgbClr val="AABBD0"/>
                </a:solidFill>
                <a:latin typeface="Arial"/>
                <a:ea typeface="Arial"/>
                <a:cs typeface="Arial"/>
              </a:rPr>
              <a:t>Маска при уборке птичников!</a:t>
            </a:r>
            <a:endParaRPr sz="11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6" name="Shape 626"/>
          <p:cNvSpPr/>
          <p:nvPr/>
        </p:nvSpPr>
        <p:spPr>
          <a:xfrm>
            <a:off x="274320" y="4754880"/>
            <a:ext cx="8595360" cy="274320"/>
          </a:xfrm>
          <a:prstGeom prst="rect">
            <a:avLst/>
          </a:prstGeom>
          <a:solidFill>
            <a:srgbClr val="1A2C42"/>
          </a:solidFill>
        </p:spPr>
      </p:sp>
      <p:sp>
        <p:nvSpPr>
          <p:cNvPr id="627" name="Shape 627"/>
          <p:cNvSpPr/>
          <p:nvPr/>
        </p:nvSpPr>
        <p:spPr>
          <a:xfrm>
            <a:off x="365760" y="4773168"/>
            <a:ext cx="8412480" cy="237744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100" i="1">
                <a:solidFill>
                  <a:srgbClr val="FFD23F"/>
                </a:solidFill>
                <a:latin typeface="Arial"/>
                <a:ea typeface="Arial"/>
                <a:cs typeface="Arial"/>
              </a:rPr>
              <a:t>😷 Мем: «Не целуй корову без маски!» — актуально для ферм!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535"/>
        </a:solidFill>
        <a:effectLst/>
      </p:bgPr>
    </p:bg>
    <p:spTree>
      <p:nvGrpSpPr>
        <p:cNvPr id="1" name="Group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Shape 629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F1A2B"/>
          </a:solidFill>
        </p:spPr>
      </p:sp>
      <p:sp>
        <p:nvSpPr>
          <p:cNvPr id="630" name="Shape 630"/>
          <p:cNvSpPr/>
          <p:nvPr/>
        </p:nvSpPr>
        <p:spPr>
          <a:xfrm>
            <a:off x="0" y="0"/>
            <a:ext cx="109728" cy="640080"/>
          </a:xfrm>
          <a:prstGeom prst="rect">
            <a:avLst/>
          </a:prstGeom>
          <a:solidFill>
            <a:srgbClr val="F07B1F"/>
          </a:solidFill>
        </p:spPr>
      </p:sp>
      <p:sp>
        <p:nvSpPr>
          <p:cNvPr id="631" name="Shape 631"/>
          <p:cNvSpPr/>
          <p:nvPr/>
        </p:nvSpPr>
        <p:spPr>
          <a:xfrm>
            <a:off x="182880" y="0"/>
            <a:ext cx="886968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300" b="1">
                <a:solidFill>
                  <a:srgbClr val="FFD23F"/>
                </a:solidFill>
                <a:latin typeface="Arial"/>
                <a:ea typeface="Arial"/>
                <a:cs typeface="Arial"/>
              </a:rPr>
              <a:t>🦠 Топ-зоонозы: Знай своего врага</a:t>
            </a:r>
            <a:endParaRPr sz="2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32" name="Shape 632"/>
          <p:cNvSpPr/>
          <p:nvPr/>
        </p:nvSpPr>
        <p:spPr>
          <a:xfrm>
            <a:off x="274320" y="749808"/>
            <a:ext cx="8595360" cy="749808"/>
          </a:xfrm>
          <a:prstGeom prst="rect">
            <a:avLst/>
          </a:prstGeom>
          <a:solidFill>
            <a:srgbClr val="1A2C42"/>
          </a:solidFill>
        </p:spPr>
      </p:sp>
      <p:sp>
        <p:nvSpPr>
          <p:cNvPr id="633" name="Shape 633"/>
          <p:cNvSpPr/>
          <p:nvPr/>
        </p:nvSpPr>
        <p:spPr>
          <a:xfrm>
            <a:off x="274320" y="749808"/>
            <a:ext cx="64007" cy="749808"/>
          </a:xfrm>
          <a:prstGeom prst="rect">
            <a:avLst/>
          </a:prstGeom>
          <a:solidFill>
            <a:srgbClr val="D93025"/>
          </a:solidFill>
        </p:spPr>
      </p:sp>
      <p:sp>
        <p:nvSpPr>
          <p:cNvPr id="634" name="Shape 634"/>
          <p:cNvSpPr/>
          <p:nvPr/>
        </p:nvSpPr>
        <p:spPr>
          <a:xfrm>
            <a:off x="365760" y="749808"/>
            <a:ext cx="685800" cy="74980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8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🐕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35" name="Shape 635"/>
          <p:cNvSpPr/>
          <p:nvPr/>
        </p:nvSpPr>
        <p:spPr>
          <a:xfrm>
            <a:off x="1143000" y="795528"/>
            <a:ext cx="1463040" cy="34747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D93025"/>
                </a:solidFill>
                <a:latin typeface="Arial"/>
                <a:ea typeface="Arial"/>
                <a:cs typeface="Arial"/>
              </a:rPr>
              <a:t>Бешенство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36" name="Shape 636"/>
          <p:cNvSpPr/>
          <p:nvPr/>
        </p:nvSpPr>
        <p:spPr>
          <a:xfrm>
            <a:off x="1143000" y="1152144"/>
            <a:ext cx="2011679" cy="27431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050">
                <a:solidFill>
                  <a:srgbClr val="8A9BB0"/>
                </a:solidFill>
                <a:latin typeface="Arial"/>
                <a:ea typeface="Arial"/>
                <a:cs typeface="Arial"/>
              </a:rPr>
              <a:t>Источник: Любые млекопитающие</a:t>
            </a:r>
            <a:endParaRPr sz="10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37" name="Shape 637"/>
          <p:cNvSpPr/>
          <p:nvPr/>
        </p:nvSpPr>
        <p:spPr>
          <a:xfrm>
            <a:off x="3246120" y="822960"/>
            <a:ext cx="2926080" cy="5943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150">
                <a:solidFill>
                  <a:srgbClr val="D0E0F0"/>
                </a:solidFill>
                <a:latin typeface="Arial"/>
                <a:ea typeface="Arial"/>
                <a:cs typeface="Arial"/>
              </a:rPr>
              <a:t>⚡ Боязнь воды, агрессия, паралич</a:t>
            </a:r>
            <a:endParaRPr sz="11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38" name="Shape 638"/>
          <p:cNvSpPr/>
          <p:nvPr/>
        </p:nvSpPr>
        <p:spPr>
          <a:xfrm>
            <a:off x="6263640" y="841248"/>
            <a:ext cx="2468879" cy="566928"/>
          </a:xfrm>
          <a:prstGeom prst="rect">
            <a:avLst/>
          </a:prstGeom>
          <a:solidFill>
            <a:srgbClr val="2D8A4E">
              <a:alpha val="50000"/>
            </a:srgbClr>
          </a:solidFill>
        </p:spPr>
      </p:sp>
      <p:sp>
        <p:nvSpPr>
          <p:cNvPr id="639" name="Shape 639"/>
          <p:cNvSpPr/>
          <p:nvPr/>
        </p:nvSpPr>
        <p:spPr>
          <a:xfrm>
            <a:off x="6309360" y="841248"/>
            <a:ext cx="2377440" cy="56692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100">
                <a:solidFill>
                  <a:srgbClr val="FFFFFF"/>
                </a:solidFill>
                <a:latin typeface="Arial"/>
                <a:ea typeface="Arial"/>
                <a:cs typeface="Arial"/>
              </a:rPr>
              <a:t>✅ Вакцина — 100% защита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0" name="Shape 640"/>
          <p:cNvSpPr/>
          <p:nvPr/>
        </p:nvSpPr>
        <p:spPr>
          <a:xfrm>
            <a:off x="274320" y="1591056"/>
            <a:ext cx="8595360" cy="749808"/>
          </a:xfrm>
          <a:prstGeom prst="rect">
            <a:avLst/>
          </a:prstGeom>
          <a:solidFill>
            <a:srgbClr val="1A2C42"/>
          </a:solidFill>
        </p:spPr>
      </p:sp>
      <p:sp>
        <p:nvSpPr>
          <p:cNvPr id="641" name="Shape 641"/>
          <p:cNvSpPr/>
          <p:nvPr/>
        </p:nvSpPr>
        <p:spPr>
          <a:xfrm>
            <a:off x="274320" y="1591056"/>
            <a:ext cx="64007" cy="749808"/>
          </a:xfrm>
          <a:prstGeom prst="rect">
            <a:avLst/>
          </a:prstGeom>
          <a:solidFill>
            <a:srgbClr val="F07B1F"/>
          </a:solidFill>
        </p:spPr>
      </p:sp>
      <p:sp>
        <p:nvSpPr>
          <p:cNvPr id="642" name="Shape 642"/>
          <p:cNvSpPr/>
          <p:nvPr/>
        </p:nvSpPr>
        <p:spPr>
          <a:xfrm>
            <a:off x="365760" y="1591056"/>
            <a:ext cx="685800" cy="74980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8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🐱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3" name="Shape 643"/>
          <p:cNvSpPr/>
          <p:nvPr/>
        </p:nvSpPr>
        <p:spPr>
          <a:xfrm>
            <a:off x="1143000" y="1636776"/>
            <a:ext cx="1463040" cy="34747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F07B1F"/>
                </a:solidFill>
                <a:latin typeface="Arial"/>
                <a:ea typeface="Arial"/>
                <a:cs typeface="Arial"/>
              </a:rPr>
              <a:t>Токсоплазмоз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4" name="Shape 644"/>
          <p:cNvSpPr/>
          <p:nvPr/>
        </p:nvSpPr>
        <p:spPr>
          <a:xfrm>
            <a:off x="1143000" y="1993392"/>
            <a:ext cx="2011679" cy="2743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050">
                <a:solidFill>
                  <a:srgbClr val="8A9BB0"/>
                </a:solidFill>
                <a:latin typeface="Arial"/>
                <a:ea typeface="Arial"/>
                <a:cs typeface="Arial"/>
              </a:rPr>
              <a:t>Источник: Кошки (ооцисты в лотке)</a:t>
            </a:r>
            <a:endParaRPr sz="10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5" name="Shape 645"/>
          <p:cNvSpPr/>
          <p:nvPr/>
        </p:nvSpPr>
        <p:spPr>
          <a:xfrm>
            <a:off x="3246120" y="1664207"/>
            <a:ext cx="2926080" cy="5943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150">
                <a:solidFill>
                  <a:srgbClr val="D0E0F0"/>
                </a:solidFill>
                <a:latin typeface="Arial"/>
                <a:ea typeface="Arial"/>
                <a:cs typeface="Arial"/>
              </a:rPr>
              <a:t>⚡ Гриппоподобно, опасно при беременности</a:t>
            </a:r>
            <a:endParaRPr sz="11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6" name="Shape 646"/>
          <p:cNvSpPr/>
          <p:nvPr/>
        </p:nvSpPr>
        <p:spPr>
          <a:xfrm>
            <a:off x="6263640" y="1682496"/>
            <a:ext cx="2468879" cy="566928"/>
          </a:xfrm>
          <a:prstGeom prst="rect">
            <a:avLst/>
          </a:prstGeom>
          <a:solidFill>
            <a:srgbClr val="2D8A4E">
              <a:alpha val="50000"/>
            </a:srgbClr>
          </a:solidFill>
        </p:spPr>
      </p:sp>
      <p:sp>
        <p:nvSpPr>
          <p:cNvPr id="647" name="Shape 647"/>
          <p:cNvSpPr/>
          <p:nvPr/>
        </p:nvSpPr>
        <p:spPr>
          <a:xfrm>
            <a:off x="6309360" y="1682496"/>
            <a:ext cx="2377440" cy="56692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100">
                <a:solidFill>
                  <a:srgbClr val="FFFFFF"/>
                </a:solidFill>
                <a:latin typeface="Arial"/>
                <a:ea typeface="Arial"/>
                <a:cs typeface="Arial"/>
              </a:rPr>
              <a:t>✅ Перчатки + мытьё рук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8" name="Shape 648"/>
          <p:cNvSpPr/>
          <p:nvPr/>
        </p:nvSpPr>
        <p:spPr>
          <a:xfrm>
            <a:off x="274320" y="2432304"/>
            <a:ext cx="8595360" cy="749807"/>
          </a:xfrm>
          <a:prstGeom prst="rect">
            <a:avLst/>
          </a:prstGeom>
          <a:solidFill>
            <a:srgbClr val="1A2C42"/>
          </a:solidFill>
        </p:spPr>
      </p:sp>
      <p:sp>
        <p:nvSpPr>
          <p:cNvPr id="649" name="Shape 649"/>
          <p:cNvSpPr/>
          <p:nvPr/>
        </p:nvSpPr>
        <p:spPr>
          <a:xfrm>
            <a:off x="274320" y="2432304"/>
            <a:ext cx="64007" cy="749807"/>
          </a:xfrm>
          <a:prstGeom prst="rect">
            <a:avLst/>
          </a:prstGeom>
          <a:solidFill>
            <a:srgbClr val="FFD23F"/>
          </a:solidFill>
        </p:spPr>
      </p:sp>
      <p:sp>
        <p:nvSpPr>
          <p:cNvPr id="650" name="Shape 650"/>
          <p:cNvSpPr/>
          <p:nvPr/>
        </p:nvSpPr>
        <p:spPr>
          <a:xfrm>
            <a:off x="365760" y="2432304"/>
            <a:ext cx="685800" cy="749807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8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🐄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51" name="Shape 651"/>
          <p:cNvSpPr/>
          <p:nvPr/>
        </p:nvSpPr>
        <p:spPr>
          <a:xfrm>
            <a:off x="1143000" y="2478024"/>
            <a:ext cx="1463040" cy="34747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FFD23F"/>
                </a:solidFill>
                <a:latin typeface="Arial"/>
                <a:ea typeface="Arial"/>
                <a:cs typeface="Arial"/>
              </a:rPr>
              <a:t>Сибирская язва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52" name="Shape 652"/>
          <p:cNvSpPr/>
          <p:nvPr/>
        </p:nvSpPr>
        <p:spPr>
          <a:xfrm>
            <a:off x="1143000" y="2834640"/>
            <a:ext cx="2011679" cy="2743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050">
                <a:solidFill>
                  <a:srgbClr val="8A9BB0"/>
                </a:solidFill>
                <a:latin typeface="Arial"/>
                <a:ea typeface="Arial"/>
                <a:cs typeface="Arial"/>
              </a:rPr>
              <a:t>Источник: КРС, овцы, почва</a:t>
            </a:r>
            <a:endParaRPr sz="10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53" name="Shape 653"/>
          <p:cNvSpPr/>
          <p:nvPr/>
        </p:nvSpPr>
        <p:spPr>
          <a:xfrm>
            <a:off x="3246120" y="2505456"/>
            <a:ext cx="2926080" cy="5943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150">
                <a:solidFill>
                  <a:srgbClr val="D0E0F0"/>
                </a:solidFill>
                <a:latin typeface="Arial"/>
                <a:ea typeface="Arial"/>
                <a:cs typeface="Arial"/>
              </a:rPr>
              <a:t>⚡ Кожные язвы, лёгочная форма</a:t>
            </a:r>
            <a:endParaRPr sz="11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54" name="Shape 654"/>
          <p:cNvSpPr/>
          <p:nvPr/>
        </p:nvSpPr>
        <p:spPr>
          <a:xfrm>
            <a:off x="6263640" y="2523744"/>
            <a:ext cx="2468879" cy="566928"/>
          </a:xfrm>
          <a:prstGeom prst="rect">
            <a:avLst/>
          </a:prstGeom>
          <a:solidFill>
            <a:srgbClr val="2D8A4E">
              <a:alpha val="50000"/>
            </a:srgbClr>
          </a:solidFill>
        </p:spPr>
      </p:sp>
      <p:sp>
        <p:nvSpPr>
          <p:cNvPr id="655" name="Shape 655"/>
          <p:cNvSpPr/>
          <p:nvPr/>
        </p:nvSpPr>
        <p:spPr>
          <a:xfrm>
            <a:off x="6309360" y="2523744"/>
            <a:ext cx="2377440" cy="56692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100">
                <a:solidFill>
                  <a:srgbClr val="FFFFFF"/>
                </a:solidFill>
                <a:latin typeface="Arial"/>
                <a:ea typeface="Arial"/>
                <a:cs typeface="Arial"/>
              </a:rPr>
              <a:t>✅ Вакцинация скота + спецодежда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56" name="Shape 656"/>
          <p:cNvSpPr/>
          <p:nvPr/>
        </p:nvSpPr>
        <p:spPr>
          <a:xfrm>
            <a:off x="274320" y="3273552"/>
            <a:ext cx="8595360" cy="749808"/>
          </a:xfrm>
          <a:prstGeom prst="rect">
            <a:avLst/>
          </a:prstGeom>
          <a:solidFill>
            <a:srgbClr val="1A2C42"/>
          </a:solidFill>
        </p:spPr>
      </p:sp>
      <p:sp>
        <p:nvSpPr>
          <p:cNvPr id="657" name="Shape 657"/>
          <p:cNvSpPr/>
          <p:nvPr/>
        </p:nvSpPr>
        <p:spPr>
          <a:xfrm>
            <a:off x="274320" y="3273552"/>
            <a:ext cx="64007" cy="749808"/>
          </a:xfrm>
          <a:prstGeom prst="rect">
            <a:avLst/>
          </a:prstGeom>
          <a:solidFill>
            <a:srgbClr val="2E7BB8"/>
          </a:solidFill>
        </p:spPr>
      </p:sp>
      <p:sp>
        <p:nvSpPr>
          <p:cNvPr id="658" name="Shape 658"/>
          <p:cNvSpPr/>
          <p:nvPr/>
        </p:nvSpPr>
        <p:spPr>
          <a:xfrm>
            <a:off x="365760" y="3273552"/>
            <a:ext cx="685800" cy="74980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8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🐀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59" name="Shape 659"/>
          <p:cNvSpPr/>
          <p:nvPr/>
        </p:nvSpPr>
        <p:spPr>
          <a:xfrm>
            <a:off x="1143000" y="3319271"/>
            <a:ext cx="1463040" cy="347471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2E7BB8"/>
                </a:solidFill>
                <a:latin typeface="Arial"/>
                <a:ea typeface="Arial"/>
                <a:cs typeface="Arial"/>
              </a:rPr>
              <a:t>Лептоспироз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0" name="Shape 660"/>
          <p:cNvSpPr/>
          <p:nvPr/>
        </p:nvSpPr>
        <p:spPr>
          <a:xfrm>
            <a:off x="1143000" y="3675888"/>
            <a:ext cx="2011679" cy="2743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050">
                <a:solidFill>
                  <a:srgbClr val="8A9BB0"/>
                </a:solidFill>
                <a:latin typeface="Arial"/>
                <a:ea typeface="Arial"/>
                <a:cs typeface="Arial"/>
              </a:rPr>
              <a:t>Источник: Грызуны, вода</a:t>
            </a:r>
            <a:endParaRPr sz="10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1" name="Shape 661"/>
          <p:cNvSpPr/>
          <p:nvPr/>
        </p:nvSpPr>
        <p:spPr>
          <a:xfrm>
            <a:off x="3246120" y="3346703"/>
            <a:ext cx="2926080" cy="59435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150">
                <a:solidFill>
                  <a:srgbClr val="D0E0F0"/>
                </a:solidFill>
                <a:latin typeface="Arial"/>
                <a:ea typeface="Arial"/>
                <a:cs typeface="Arial"/>
              </a:rPr>
              <a:t>⚡ Высокая t°, желтуха, почечная недостат.</a:t>
            </a:r>
            <a:endParaRPr sz="11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2" name="Shape 662"/>
          <p:cNvSpPr/>
          <p:nvPr/>
        </p:nvSpPr>
        <p:spPr>
          <a:xfrm>
            <a:off x="6263640" y="3364992"/>
            <a:ext cx="2468879" cy="566927"/>
          </a:xfrm>
          <a:prstGeom prst="rect">
            <a:avLst/>
          </a:prstGeom>
          <a:solidFill>
            <a:srgbClr val="2D8A4E">
              <a:alpha val="50000"/>
            </a:srgbClr>
          </a:solidFill>
        </p:spPr>
      </p:sp>
      <p:sp>
        <p:nvSpPr>
          <p:cNvPr id="663" name="Shape 663"/>
          <p:cNvSpPr/>
          <p:nvPr/>
        </p:nvSpPr>
        <p:spPr>
          <a:xfrm>
            <a:off x="6309360" y="3364992"/>
            <a:ext cx="2377440" cy="566927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100">
                <a:solidFill>
                  <a:srgbClr val="FFFFFF"/>
                </a:solidFill>
                <a:latin typeface="Arial"/>
                <a:ea typeface="Arial"/>
                <a:cs typeface="Arial"/>
              </a:rPr>
              <a:t>✅ Вакцина, защита воды и почвы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4" name="Shape 664"/>
          <p:cNvSpPr/>
          <p:nvPr/>
        </p:nvSpPr>
        <p:spPr>
          <a:xfrm>
            <a:off x="274320" y="4114800"/>
            <a:ext cx="8595360" cy="749808"/>
          </a:xfrm>
          <a:prstGeom prst="rect">
            <a:avLst/>
          </a:prstGeom>
          <a:solidFill>
            <a:srgbClr val="1A2C42"/>
          </a:solidFill>
        </p:spPr>
      </p:sp>
      <p:sp>
        <p:nvSpPr>
          <p:cNvPr id="665" name="Shape 665"/>
          <p:cNvSpPr/>
          <p:nvPr/>
        </p:nvSpPr>
        <p:spPr>
          <a:xfrm>
            <a:off x="274320" y="4114800"/>
            <a:ext cx="64007" cy="749808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666" name="Shape 666"/>
          <p:cNvSpPr/>
          <p:nvPr/>
        </p:nvSpPr>
        <p:spPr>
          <a:xfrm>
            <a:off x="365760" y="4114800"/>
            <a:ext cx="685800" cy="74980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8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🐦</a:t>
            </a:r>
            <a:endParaRPr sz="2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7" name="Shape 667"/>
          <p:cNvSpPr/>
          <p:nvPr/>
        </p:nvSpPr>
        <p:spPr>
          <a:xfrm>
            <a:off x="1143000" y="4160520"/>
            <a:ext cx="1463040" cy="34747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1A8C7E"/>
                </a:solidFill>
                <a:latin typeface="Arial"/>
                <a:ea typeface="Arial"/>
                <a:cs typeface="Arial"/>
              </a:rPr>
              <a:t>Орнитоз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8" name="Shape 668"/>
          <p:cNvSpPr/>
          <p:nvPr/>
        </p:nvSpPr>
        <p:spPr>
          <a:xfrm>
            <a:off x="1143000" y="4517136"/>
            <a:ext cx="2011679" cy="2743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050">
                <a:solidFill>
                  <a:srgbClr val="8A9BB0"/>
                </a:solidFill>
                <a:latin typeface="Arial"/>
                <a:ea typeface="Arial"/>
                <a:cs typeface="Arial"/>
              </a:rPr>
              <a:t>Источник: Птицы (голуби, попугаи)</a:t>
            </a:r>
            <a:endParaRPr sz="10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9" name="Shape 669"/>
          <p:cNvSpPr/>
          <p:nvPr/>
        </p:nvSpPr>
        <p:spPr>
          <a:xfrm>
            <a:off x="3246120" y="4187952"/>
            <a:ext cx="2926080" cy="59435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150">
                <a:solidFill>
                  <a:srgbClr val="D0E0F0"/>
                </a:solidFill>
                <a:latin typeface="Arial"/>
                <a:ea typeface="Arial"/>
                <a:cs typeface="Arial"/>
              </a:rPr>
              <a:t>⚡ Пневмония, лихорадка</a:t>
            </a:r>
            <a:endParaRPr sz="11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70" name="Shape 670"/>
          <p:cNvSpPr/>
          <p:nvPr/>
        </p:nvSpPr>
        <p:spPr>
          <a:xfrm>
            <a:off x="6263640" y="4206240"/>
            <a:ext cx="2468879" cy="566928"/>
          </a:xfrm>
          <a:prstGeom prst="rect">
            <a:avLst/>
          </a:prstGeom>
          <a:solidFill>
            <a:srgbClr val="2D8A4E">
              <a:alpha val="50000"/>
            </a:srgbClr>
          </a:solidFill>
        </p:spPr>
      </p:sp>
      <p:sp>
        <p:nvSpPr>
          <p:cNvPr id="671" name="Shape 671"/>
          <p:cNvSpPr/>
          <p:nvPr/>
        </p:nvSpPr>
        <p:spPr>
          <a:xfrm>
            <a:off x="6309360" y="4206240"/>
            <a:ext cx="2377440" cy="56692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100">
                <a:solidFill>
                  <a:srgbClr val="FFFFFF"/>
                </a:solidFill>
                <a:latin typeface="Arial"/>
                <a:ea typeface="Arial"/>
                <a:cs typeface="Arial"/>
              </a:rPr>
              <a:t>✅ Маска при контакте с птицами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Shape 673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2E7BB8"/>
          </a:solidFill>
        </p:spPr>
      </p:sp>
      <p:sp>
        <p:nvSpPr>
          <p:cNvPr id="674" name="Shape 674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🛡️ Как уберечься? Простые шаги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75" name="Shape 675"/>
          <p:cNvSpPr/>
          <p:nvPr/>
        </p:nvSpPr>
        <p:spPr>
          <a:xfrm>
            <a:off x="274320" y="777240"/>
            <a:ext cx="4114800" cy="16459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676" name="Shape 676"/>
          <p:cNvSpPr/>
          <p:nvPr/>
        </p:nvSpPr>
        <p:spPr>
          <a:xfrm>
            <a:off x="274320" y="777240"/>
            <a:ext cx="4114800" cy="64007"/>
          </a:xfrm>
          <a:prstGeom prst="rect">
            <a:avLst/>
          </a:prstGeom>
          <a:solidFill>
            <a:srgbClr val="2E7BB8"/>
          </a:solidFill>
        </p:spPr>
      </p:sp>
      <p:sp>
        <p:nvSpPr>
          <p:cNvPr id="677" name="Shape 677"/>
          <p:cNvSpPr/>
          <p:nvPr/>
        </p:nvSpPr>
        <p:spPr>
          <a:xfrm>
            <a:off x="457200" y="960120"/>
            <a:ext cx="731520" cy="731520"/>
          </a:xfrm>
          <a:prstGeom prst="ellipse">
            <a:avLst/>
          </a:prstGeom>
          <a:solidFill>
            <a:srgbClr val="2E7BB8">
              <a:alpha val="85000"/>
            </a:srgbClr>
          </a:solidFill>
        </p:spPr>
      </p:sp>
      <p:sp>
        <p:nvSpPr>
          <p:cNvPr id="678" name="Shape 678"/>
          <p:cNvSpPr/>
          <p:nvPr/>
        </p:nvSpPr>
        <p:spPr>
          <a:xfrm>
            <a:off x="457200" y="960120"/>
            <a:ext cx="731520" cy="7315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0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🧼</a:t>
            </a:r>
            <a:endParaRPr sz="3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79" name="Shape 679"/>
          <p:cNvSpPr/>
          <p:nvPr/>
        </p:nvSpPr>
        <p:spPr>
          <a:xfrm>
            <a:off x="3886200" y="941832"/>
            <a:ext cx="365759" cy="3657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800" b="1">
                <a:solidFill>
                  <a:srgbClr val="2E7BB8"/>
                </a:solidFill>
                <a:latin typeface="Arial"/>
                <a:ea typeface="Arial"/>
                <a:cs typeface="Arial"/>
              </a:rPr>
              <a:t>1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80" name="Shape 680"/>
          <p:cNvSpPr/>
          <p:nvPr/>
        </p:nvSpPr>
        <p:spPr>
          <a:xfrm>
            <a:off x="1280160" y="978408"/>
            <a:ext cx="2560320" cy="36575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500" b="1">
                <a:solidFill>
                  <a:srgbClr val="2E7BB8"/>
                </a:solidFill>
                <a:latin typeface="Arial"/>
                <a:ea typeface="Arial"/>
                <a:cs typeface="Arial"/>
              </a:rPr>
              <a:t>Мой руки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81" name="Shape 681"/>
          <p:cNvSpPr/>
          <p:nvPr/>
        </p:nvSpPr>
        <p:spPr>
          <a:xfrm>
            <a:off x="1280160" y="1371600"/>
            <a:ext cx="2971799" cy="9601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После каждого контакта с животным.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До и после кормления. Мыло + 20 секунд!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82" name="Shape 682"/>
          <p:cNvSpPr/>
          <p:nvPr/>
        </p:nvSpPr>
        <p:spPr>
          <a:xfrm>
            <a:off x="4663440" y="777240"/>
            <a:ext cx="4114800" cy="16459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683" name="Shape 683"/>
          <p:cNvSpPr/>
          <p:nvPr/>
        </p:nvSpPr>
        <p:spPr>
          <a:xfrm>
            <a:off x="4663440" y="777240"/>
            <a:ext cx="4114800" cy="64007"/>
          </a:xfrm>
          <a:prstGeom prst="rect">
            <a:avLst/>
          </a:prstGeom>
          <a:solidFill>
            <a:srgbClr val="F07B1F"/>
          </a:solidFill>
        </p:spPr>
      </p:sp>
      <p:sp>
        <p:nvSpPr>
          <p:cNvPr id="684" name="Shape 684"/>
          <p:cNvSpPr/>
          <p:nvPr/>
        </p:nvSpPr>
        <p:spPr>
          <a:xfrm>
            <a:off x="4846320" y="960120"/>
            <a:ext cx="731520" cy="731520"/>
          </a:xfrm>
          <a:prstGeom prst="ellipse">
            <a:avLst/>
          </a:prstGeom>
          <a:solidFill>
            <a:srgbClr val="F07B1F">
              <a:alpha val="85000"/>
            </a:srgbClr>
          </a:solidFill>
        </p:spPr>
      </p:sp>
      <p:sp>
        <p:nvSpPr>
          <p:cNvPr id="685" name="Shape 685"/>
          <p:cNvSpPr/>
          <p:nvPr/>
        </p:nvSpPr>
        <p:spPr>
          <a:xfrm>
            <a:off x="4846320" y="960120"/>
            <a:ext cx="731520" cy="7315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0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🔥</a:t>
            </a:r>
            <a:endParaRPr sz="3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86" name="Shape 686"/>
          <p:cNvSpPr/>
          <p:nvPr/>
        </p:nvSpPr>
        <p:spPr>
          <a:xfrm>
            <a:off x="8275319" y="941832"/>
            <a:ext cx="365759" cy="3657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800" b="1">
                <a:solidFill>
                  <a:srgbClr val="F07B1F"/>
                </a:solidFill>
                <a:latin typeface="Arial"/>
                <a:ea typeface="Arial"/>
                <a:cs typeface="Arial"/>
              </a:rPr>
              <a:t>2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87" name="Shape 687"/>
          <p:cNvSpPr/>
          <p:nvPr/>
        </p:nvSpPr>
        <p:spPr>
          <a:xfrm>
            <a:off x="5669280" y="978408"/>
            <a:ext cx="2560320" cy="36575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500" b="1">
                <a:solidFill>
                  <a:srgbClr val="F07B1F"/>
                </a:solidFill>
                <a:latin typeface="Arial"/>
                <a:ea typeface="Arial"/>
                <a:cs typeface="Arial"/>
              </a:rPr>
              <a:t>Термообработка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88" name="Shape 688"/>
          <p:cNvSpPr/>
          <p:nvPr/>
        </p:nvSpPr>
        <p:spPr>
          <a:xfrm>
            <a:off x="5669280" y="1371600"/>
            <a:ext cx="2971800" cy="9601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Мясо: внутри не ниже 70°C.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Молоко: пастеризовать или кипятить.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Яйца: только варёные или жареные.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89" name="Shape 689"/>
          <p:cNvSpPr/>
          <p:nvPr/>
        </p:nvSpPr>
        <p:spPr>
          <a:xfrm>
            <a:off x="274320" y="2606040"/>
            <a:ext cx="4114800" cy="164591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690" name="Shape 690"/>
          <p:cNvSpPr/>
          <p:nvPr/>
        </p:nvSpPr>
        <p:spPr>
          <a:xfrm>
            <a:off x="274320" y="2606040"/>
            <a:ext cx="4114800" cy="64007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691" name="Shape 691"/>
          <p:cNvSpPr/>
          <p:nvPr/>
        </p:nvSpPr>
        <p:spPr>
          <a:xfrm>
            <a:off x="457200" y="2788920"/>
            <a:ext cx="731520" cy="731520"/>
          </a:xfrm>
          <a:prstGeom prst="ellipse">
            <a:avLst/>
          </a:prstGeom>
          <a:solidFill>
            <a:srgbClr val="2D8A4E">
              <a:alpha val="85000"/>
            </a:srgbClr>
          </a:solidFill>
        </p:spPr>
      </p:sp>
      <p:sp>
        <p:nvSpPr>
          <p:cNvPr id="692" name="Shape 692"/>
          <p:cNvSpPr/>
          <p:nvPr/>
        </p:nvSpPr>
        <p:spPr>
          <a:xfrm>
            <a:off x="457200" y="2788920"/>
            <a:ext cx="731520" cy="7315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0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💉</a:t>
            </a:r>
            <a:endParaRPr sz="3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93" name="Shape 693"/>
          <p:cNvSpPr/>
          <p:nvPr/>
        </p:nvSpPr>
        <p:spPr>
          <a:xfrm>
            <a:off x="3886200" y="2770632"/>
            <a:ext cx="365759" cy="3657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8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3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94" name="Shape 694"/>
          <p:cNvSpPr/>
          <p:nvPr/>
        </p:nvSpPr>
        <p:spPr>
          <a:xfrm>
            <a:off x="1280160" y="2807208"/>
            <a:ext cx="2560320" cy="3657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5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Вакцинируй животных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95" name="Shape 695"/>
          <p:cNvSpPr/>
          <p:nvPr/>
        </p:nvSpPr>
        <p:spPr>
          <a:xfrm>
            <a:off x="1280160" y="3200400"/>
            <a:ext cx="2971799" cy="9601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Ежегодная вакцинация от бешенства — ОБЯЗАТЕЛЬНА.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Остальные прививки по схеме ветеринара.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Паспорт животного с отметками.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96" name="Shape 696"/>
          <p:cNvSpPr/>
          <p:nvPr/>
        </p:nvSpPr>
        <p:spPr>
          <a:xfrm>
            <a:off x="4663440" y="2606040"/>
            <a:ext cx="4114800" cy="164591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697" name="Shape 697"/>
          <p:cNvSpPr/>
          <p:nvPr/>
        </p:nvSpPr>
        <p:spPr>
          <a:xfrm>
            <a:off x="4663440" y="2606040"/>
            <a:ext cx="4114800" cy="64007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698" name="Shape 698"/>
          <p:cNvSpPr/>
          <p:nvPr/>
        </p:nvSpPr>
        <p:spPr>
          <a:xfrm>
            <a:off x="4846320" y="2788920"/>
            <a:ext cx="731520" cy="731520"/>
          </a:xfrm>
          <a:prstGeom prst="ellipse">
            <a:avLst/>
          </a:prstGeom>
          <a:solidFill>
            <a:srgbClr val="1A8C7E">
              <a:alpha val="85000"/>
            </a:srgbClr>
          </a:solidFill>
        </p:spPr>
      </p:sp>
      <p:sp>
        <p:nvSpPr>
          <p:cNvPr id="699" name="Shape 699"/>
          <p:cNvSpPr/>
          <p:nvPr/>
        </p:nvSpPr>
        <p:spPr>
          <a:xfrm>
            <a:off x="4846320" y="2788920"/>
            <a:ext cx="731520" cy="7315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0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🏥</a:t>
            </a:r>
            <a:endParaRPr sz="3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00" name="Shape 700"/>
          <p:cNvSpPr/>
          <p:nvPr/>
        </p:nvSpPr>
        <p:spPr>
          <a:xfrm>
            <a:off x="8275319" y="2770632"/>
            <a:ext cx="365759" cy="3657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800" b="1">
                <a:solidFill>
                  <a:srgbClr val="1A8C7E"/>
                </a:solidFill>
                <a:latin typeface="Arial"/>
                <a:ea typeface="Arial"/>
                <a:cs typeface="Arial"/>
              </a:rPr>
              <a:t>4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01" name="Shape 701"/>
          <p:cNvSpPr/>
          <p:nvPr/>
        </p:nvSpPr>
        <p:spPr>
          <a:xfrm>
            <a:off x="5669280" y="2807208"/>
            <a:ext cx="2560320" cy="3657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500" b="1">
                <a:solidFill>
                  <a:srgbClr val="1A8C7E"/>
                </a:solidFill>
                <a:latin typeface="Arial"/>
                <a:ea typeface="Arial"/>
                <a:cs typeface="Arial"/>
              </a:rPr>
              <a:t>Ветеринарный контроль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02" name="Shape 702"/>
          <p:cNvSpPr/>
          <p:nvPr/>
        </p:nvSpPr>
        <p:spPr>
          <a:xfrm>
            <a:off x="5669280" y="3200400"/>
            <a:ext cx="2971800" cy="9601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Чек-апы 1-2 раза в год.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При любых симптомах — сразу к ветеринару.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Не лечить самостоятельно антибиотиками!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03" name="Shape 703"/>
          <p:cNvSpPr/>
          <p:nvPr/>
        </p:nvSpPr>
        <p:spPr>
          <a:xfrm>
            <a:off x="274320" y="4572000"/>
            <a:ext cx="8595360" cy="411479"/>
          </a:xfrm>
          <a:prstGeom prst="rect">
            <a:avLst/>
          </a:prstGeom>
          <a:solidFill>
            <a:srgbClr val="2E7BB8">
              <a:alpha val="15000"/>
            </a:srgbClr>
          </a:solidFill>
        </p:spPr>
      </p:sp>
      <p:sp>
        <p:nvSpPr>
          <p:cNvPr id="704" name="Shape 704"/>
          <p:cNvSpPr/>
          <p:nvPr/>
        </p:nvSpPr>
        <p:spPr>
          <a:xfrm>
            <a:off x="365760" y="4590288"/>
            <a:ext cx="8412480" cy="374903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2E7BB8"/>
                </a:solidFill>
                <a:latin typeface="Arial"/>
                <a:ea typeface="Arial"/>
                <a:cs typeface="Arial"/>
              </a:rPr>
              <a:t>⚡ Помни: Большинство зоонозов легко предотвратить простой гигиеной!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Shape 706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707" name="Shape 707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🏠 Дома: Без рисков от питомцев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08" name="Shape 708"/>
          <p:cNvSpPr/>
          <p:nvPr/>
        </p:nvSpPr>
        <p:spPr>
          <a:xfrm>
            <a:off x="274320" y="777240"/>
            <a:ext cx="8595360" cy="521208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09" name="Shape 709"/>
          <p:cNvSpPr/>
          <p:nvPr/>
        </p:nvSpPr>
        <p:spPr>
          <a:xfrm>
            <a:off x="320040" y="777240"/>
            <a:ext cx="640080" cy="52120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4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🧼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0" name="Shape 710"/>
          <p:cNvSpPr/>
          <p:nvPr/>
        </p:nvSpPr>
        <p:spPr>
          <a:xfrm>
            <a:off x="1051560" y="886967"/>
            <a:ext cx="301752" cy="301752"/>
          </a:xfrm>
          <a:prstGeom prst="ellipse">
            <a:avLst/>
          </a:prstGeom>
          <a:solidFill>
            <a:srgbClr val="2D8A4E"/>
          </a:solidFill>
        </p:spPr>
      </p:sp>
      <p:sp>
        <p:nvSpPr>
          <p:cNvPr id="711" name="Shape 711"/>
          <p:cNvSpPr/>
          <p:nvPr/>
        </p:nvSpPr>
        <p:spPr>
          <a:xfrm>
            <a:off x="1051560" y="886967"/>
            <a:ext cx="301752" cy="30175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/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2" name="Shape 712"/>
          <p:cNvSpPr/>
          <p:nvPr/>
        </p:nvSpPr>
        <p:spPr>
          <a:xfrm>
            <a:off x="1463040" y="777240"/>
            <a:ext cx="7223760" cy="52120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350">
                <a:solidFill>
                  <a:srgbClr val="1A2535"/>
                </a:solidFill>
                <a:latin typeface="Arial"/>
                <a:ea typeface="Arial"/>
                <a:cs typeface="Arial"/>
              </a:rPr>
              <a:t>Мыть руки после игры и кормления — это правило №1</a:t>
            </a:r>
            <a:endParaRPr sz="13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3" name="Shape 713"/>
          <p:cNvSpPr/>
          <p:nvPr/>
        </p:nvSpPr>
        <p:spPr>
          <a:xfrm>
            <a:off x="274320" y="1371600"/>
            <a:ext cx="8595360" cy="521208"/>
          </a:xfrm>
          <a:prstGeom prst="rect">
            <a:avLst/>
          </a:prstGeom>
          <a:solidFill>
            <a:srgbClr val="E8F5EC"/>
          </a:solidFill>
        </p:spPr>
      </p:sp>
      <p:sp>
        <p:nvSpPr>
          <p:cNvPr id="714" name="Shape 714"/>
          <p:cNvSpPr/>
          <p:nvPr/>
        </p:nvSpPr>
        <p:spPr>
          <a:xfrm>
            <a:off x="320040" y="1371600"/>
            <a:ext cx="640080" cy="52120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4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🥩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5" name="Shape 715"/>
          <p:cNvSpPr/>
          <p:nvPr/>
        </p:nvSpPr>
        <p:spPr>
          <a:xfrm>
            <a:off x="1051560" y="1481328"/>
            <a:ext cx="301752" cy="301751"/>
          </a:xfrm>
          <a:prstGeom prst="ellipse">
            <a:avLst/>
          </a:prstGeom>
          <a:solidFill>
            <a:srgbClr val="2D8A4E"/>
          </a:solidFill>
        </p:spPr>
      </p:sp>
      <p:sp>
        <p:nvSpPr>
          <p:cNvPr id="716" name="Shape 716"/>
          <p:cNvSpPr/>
          <p:nvPr/>
        </p:nvSpPr>
        <p:spPr>
          <a:xfrm>
            <a:off x="1051560" y="1481328"/>
            <a:ext cx="301752" cy="301751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/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7" name="Shape 717"/>
          <p:cNvSpPr/>
          <p:nvPr/>
        </p:nvSpPr>
        <p:spPr>
          <a:xfrm>
            <a:off x="1463040" y="1371600"/>
            <a:ext cx="7223760" cy="52120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350">
                <a:solidFill>
                  <a:srgbClr val="1A2535"/>
                </a:solidFill>
                <a:latin typeface="Arial"/>
                <a:ea typeface="Arial"/>
                <a:cs typeface="Arial"/>
              </a:rPr>
              <a:t>Не кормить сырым мясом (риск сальмонеллы для тебя тоже!)</a:t>
            </a:r>
            <a:endParaRPr sz="13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8" name="Shape 718"/>
          <p:cNvSpPr/>
          <p:nvPr/>
        </p:nvSpPr>
        <p:spPr>
          <a:xfrm>
            <a:off x="274320" y="1965960"/>
            <a:ext cx="8595360" cy="521207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19" name="Shape 719"/>
          <p:cNvSpPr/>
          <p:nvPr/>
        </p:nvSpPr>
        <p:spPr>
          <a:xfrm>
            <a:off x="320040" y="1965960"/>
            <a:ext cx="640080" cy="521207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4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🧤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0" name="Shape 720"/>
          <p:cNvSpPr/>
          <p:nvPr/>
        </p:nvSpPr>
        <p:spPr>
          <a:xfrm>
            <a:off x="1051560" y="2075688"/>
            <a:ext cx="301752" cy="301751"/>
          </a:xfrm>
          <a:prstGeom prst="ellipse">
            <a:avLst/>
          </a:prstGeom>
          <a:solidFill>
            <a:srgbClr val="2D8A4E"/>
          </a:solidFill>
        </p:spPr>
      </p:sp>
      <p:sp>
        <p:nvSpPr>
          <p:cNvPr id="721" name="Shape 721"/>
          <p:cNvSpPr/>
          <p:nvPr/>
        </p:nvSpPr>
        <p:spPr>
          <a:xfrm>
            <a:off x="1051560" y="2075688"/>
            <a:ext cx="301752" cy="301751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/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2" name="Shape 722"/>
          <p:cNvSpPr/>
          <p:nvPr/>
        </p:nvSpPr>
        <p:spPr>
          <a:xfrm>
            <a:off x="1463040" y="1965960"/>
            <a:ext cx="7223760" cy="521207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350">
                <a:solidFill>
                  <a:srgbClr val="1A2535"/>
                </a:solidFill>
                <a:latin typeface="Arial"/>
                <a:ea typeface="Arial"/>
                <a:cs typeface="Arial"/>
              </a:rPr>
              <a:t>Убирать лотки только в перчатках — токсоплазмоз опасен</a:t>
            </a:r>
            <a:endParaRPr sz="13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3" name="Shape 723"/>
          <p:cNvSpPr/>
          <p:nvPr/>
        </p:nvSpPr>
        <p:spPr>
          <a:xfrm>
            <a:off x="274320" y="2560320"/>
            <a:ext cx="8595360" cy="521208"/>
          </a:xfrm>
          <a:prstGeom prst="rect">
            <a:avLst/>
          </a:prstGeom>
          <a:solidFill>
            <a:srgbClr val="E8F5EC"/>
          </a:solidFill>
        </p:spPr>
      </p:sp>
      <p:sp>
        <p:nvSpPr>
          <p:cNvPr id="724" name="Shape 724"/>
          <p:cNvSpPr/>
          <p:nvPr/>
        </p:nvSpPr>
        <p:spPr>
          <a:xfrm>
            <a:off x="320040" y="2560320"/>
            <a:ext cx="640080" cy="52120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4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🚫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5" name="Shape 725"/>
          <p:cNvSpPr/>
          <p:nvPr/>
        </p:nvSpPr>
        <p:spPr>
          <a:xfrm>
            <a:off x="1051560" y="2670048"/>
            <a:ext cx="301752" cy="301751"/>
          </a:xfrm>
          <a:prstGeom prst="ellipse">
            <a:avLst/>
          </a:prstGeom>
          <a:solidFill>
            <a:srgbClr val="2D8A4E"/>
          </a:solidFill>
        </p:spPr>
      </p:sp>
      <p:sp>
        <p:nvSpPr>
          <p:cNvPr id="726" name="Shape 726"/>
          <p:cNvSpPr/>
          <p:nvPr/>
        </p:nvSpPr>
        <p:spPr>
          <a:xfrm>
            <a:off x="1051560" y="2670048"/>
            <a:ext cx="301752" cy="301751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/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7" name="Shape 727"/>
          <p:cNvSpPr/>
          <p:nvPr/>
        </p:nvSpPr>
        <p:spPr>
          <a:xfrm>
            <a:off x="1463040" y="2560320"/>
            <a:ext cx="7223760" cy="52120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350">
                <a:solidFill>
                  <a:srgbClr val="1A2535"/>
                </a:solidFill>
                <a:latin typeface="Arial"/>
                <a:ea typeface="Arial"/>
                <a:cs typeface="Arial"/>
              </a:rPr>
              <a:t>Не позволяй лизать лицо и рот — особенно детям</a:t>
            </a:r>
            <a:endParaRPr sz="13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8" name="Shape 728"/>
          <p:cNvSpPr/>
          <p:nvPr/>
        </p:nvSpPr>
        <p:spPr>
          <a:xfrm>
            <a:off x="274320" y="3154680"/>
            <a:ext cx="8595360" cy="521208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29" name="Shape 729"/>
          <p:cNvSpPr/>
          <p:nvPr/>
        </p:nvSpPr>
        <p:spPr>
          <a:xfrm>
            <a:off x="320040" y="3154680"/>
            <a:ext cx="640080" cy="52120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4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🦝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0" name="Shape 730"/>
          <p:cNvSpPr/>
          <p:nvPr/>
        </p:nvSpPr>
        <p:spPr>
          <a:xfrm>
            <a:off x="1051560" y="3264408"/>
            <a:ext cx="301752" cy="301752"/>
          </a:xfrm>
          <a:prstGeom prst="ellipse">
            <a:avLst/>
          </a:prstGeom>
          <a:solidFill>
            <a:srgbClr val="2D8A4E"/>
          </a:solidFill>
        </p:spPr>
      </p:sp>
      <p:sp>
        <p:nvSpPr>
          <p:cNvPr id="731" name="Shape 731"/>
          <p:cNvSpPr/>
          <p:nvPr/>
        </p:nvSpPr>
        <p:spPr>
          <a:xfrm>
            <a:off x="1051560" y="3264408"/>
            <a:ext cx="301752" cy="30175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/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2" name="Shape 732"/>
          <p:cNvSpPr/>
          <p:nvPr/>
        </p:nvSpPr>
        <p:spPr>
          <a:xfrm>
            <a:off x="1463040" y="3154680"/>
            <a:ext cx="7223760" cy="52120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350">
                <a:solidFill>
                  <a:srgbClr val="1A2535"/>
                </a:solidFill>
                <a:latin typeface="Arial"/>
                <a:ea typeface="Arial"/>
                <a:cs typeface="Arial"/>
              </a:rPr>
              <a:t>Избегать контакта с дикими животными — переносчики болезней</a:t>
            </a:r>
            <a:endParaRPr sz="13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3" name="Shape 733"/>
          <p:cNvSpPr/>
          <p:nvPr/>
        </p:nvSpPr>
        <p:spPr>
          <a:xfrm>
            <a:off x="274320" y="3749040"/>
            <a:ext cx="8595360" cy="521208"/>
          </a:xfrm>
          <a:prstGeom prst="rect">
            <a:avLst/>
          </a:prstGeom>
          <a:solidFill>
            <a:srgbClr val="E8F5EC"/>
          </a:solidFill>
        </p:spPr>
      </p:sp>
      <p:sp>
        <p:nvSpPr>
          <p:cNvPr id="734" name="Shape 734"/>
          <p:cNvSpPr/>
          <p:nvPr/>
        </p:nvSpPr>
        <p:spPr>
          <a:xfrm>
            <a:off x="320040" y="3749040"/>
            <a:ext cx="640080" cy="52120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4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🍼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5" name="Shape 735"/>
          <p:cNvSpPr/>
          <p:nvPr/>
        </p:nvSpPr>
        <p:spPr>
          <a:xfrm>
            <a:off x="1051560" y="3858768"/>
            <a:ext cx="301752" cy="301752"/>
          </a:xfrm>
          <a:prstGeom prst="ellipse">
            <a:avLst/>
          </a:prstGeom>
          <a:solidFill>
            <a:srgbClr val="2D8A4E"/>
          </a:solidFill>
        </p:spPr>
      </p:sp>
      <p:sp>
        <p:nvSpPr>
          <p:cNvPr id="736" name="Shape 736"/>
          <p:cNvSpPr/>
          <p:nvPr/>
        </p:nvSpPr>
        <p:spPr>
          <a:xfrm>
            <a:off x="1051560" y="3858768"/>
            <a:ext cx="301752" cy="30175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/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7" name="Shape 737"/>
          <p:cNvSpPr/>
          <p:nvPr/>
        </p:nvSpPr>
        <p:spPr>
          <a:xfrm>
            <a:off x="1463040" y="3749040"/>
            <a:ext cx="7223760" cy="52120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350">
                <a:solidFill>
                  <a:srgbClr val="1A2535"/>
                </a:solidFill>
                <a:latin typeface="Arial"/>
                <a:ea typeface="Arial"/>
                <a:cs typeface="Arial"/>
              </a:rPr>
              <a:t>Беременным: особая осторожность с кошачьим лотком!</a:t>
            </a:r>
            <a:endParaRPr sz="13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8" name="Shape 738"/>
          <p:cNvSpPr/>
          <p:nvPr/>
        </p:nvSpPr>
        <p:spPr>
          <a:xfrm>
            <a:off x="274320" y="4343400"/>
            <a:ext cx="8595360" cy="521208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39" name="Shape 739"/>
          <p:cNvSpPr/>
          <p:nvPr/>
        </p:nvSpPr>
        <p:spPr>
          <a:xfrm>
            <a:off x="320040" y="4343400"/>
            <a:ext cx="640080" cy="52120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4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🐀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0" name="Shape 740"/>
          <p:cNvSpPr/>
          <p:nvPr/>
        </p:nvSpPr>
        <p:spPr>
          <a:xfrm>
            <a:off x="1051560" y="4453128"/>
            <a:ext cx="301752" cy="301752"/>
          </a:xfrm>
          <a:prstGeom prst="ellipse">
            <a:avLst/>
          </a:prstGeom>
          <a:solidFill>
            <a:srgbClr val="2D8A4E"/>
          </a:solidFill>
        </p:spPr>
      </p:sp>
      <p:sp>
        <p:nvSpPr>
          <p:cNvPr id="741" name="Shape 741"/>
          <p:cNvSpPr/>
          <p:nvPr/>
        </p:nvSpPr>
        <p:spPr>
          <a:xfrm>
            <a:off x="1051560" y="4453128"/>
            <a:ext cx="301752" cy="30175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/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2" name="Shape 742"/>
          <p:cNvSpPr/>
          <p:nvPr/>
        </p:nvSpPr>
        <p:spPr>
          <a:xfrm>
            <a:off x="1463040" y="4343400"/>
            <a:ext cx="7223760" cy="52120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350">
                <a:solidFill>
                  <a:srgbClr val="1A2535"/>
                </a:solidFill>
                <a:latin typeface="Arial"/>
                <a:ea typeface="Arial"/>
                <a:cs typeface="Arial"/>
              </a:rPr>
              <a:t>Борьба с грызунами — они переносчики лептоспироза</a:t>
            </a:r>
            <a:endParaRPr sz="13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Shape 744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745" name="Shape 745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🏭 Ферма: Санитарный контроль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6" name="Shape 746"/>
          <p:cNvSpPr/>
          <p:nvPr/>
        </p:nvSpPr>
        <p:spPr>
          <a:xfrm>
            <a:off x="274320" y="777240"/>
            <a:ext cx="4114800" cy="1737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47" name="Shape 747"/>
          <p:cNvSpPr/>
          <p:nvPr/>
        </p:nvSpPr>
        <p:spPr>
          <a:xfrm>
            <a:off x="274320" y="777240"/>
            <a:ext cx="64007" cy="1737360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748" name="Shape 748"/>
          <p:cNvSpPr/>
          <p:nvPr/>
        </p:nvSpPr>
        <p:spPr>
          <a:xfrm>
            <a:off x="411480" y="777240"/>
            <a:ext cx="914400" cy="17373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44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👔</a:t>
            </a:r>
            <a:endParaRPr sz="4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9" name="Shape 749"/>
          <p:cNvSpPr/>
          <p:nvPr/>
        </p:nvSpPr>
        <p:spPr>
          <a:xfrm>
            <a:off x="1371600" y="868680"/>
            <a:ext cx="2880359" cy="384047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1A8C7E"/>
                </a:solidFill>
                <a:latin typeface="Arial"/>
                <a:ea typeface="Arial"/>
                <a:cs typeface="Arial"/>
              </a:rPr>
              <a:t>Защитная одежда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0" name="Shape 750"/>
          <p:cNvSpPr/>
          <p:nvPr/>
        </p:nvSpPr>
        <p:spPr>
          <a:xfrm>
            <a:off x="1371600" y="1280160"/>
            <a:ext cx="2880359" cy="11430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Халат, перчатки, резиновые сапоги — обязательны.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Спецодежда не выносится за пределы фермы.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1" name="Shape 751"/>
          <p:cNvSpPr/>
          <p:nvPr/>
        </p:nvSpPr>
        <p:spPr>
          <a:xfrm>
            <a:off x="4663440" y="777240"/>
            <a:ext cx="4114800" cy="1737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52" name="Shape 752"/>
          <p:cNvSpPr/>
          <p:nvPr/>
        </p:nvSpPr>
        <p:spPr>
          <a:xfrm>
            <a:off x="4663440" y="777240"/>
            <a:ext cx="64008" cy="1737360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753" name="Shape 753"/>
          <p:cNvSpPr/>
          <p:nvPr/>
        </p:nvSpPr>
        <p:spPr>
          <a:xfrm>
            <a:off x="4800600" y="777240"/>
            <a:ext cx="914400" cy="17373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44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🧪</a:t>
            </a:r>
            <a:endParaRPr sz="4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4" name="Shape 754"/>
          <p:cNvSpPr/>
          <p:nvPr/>
        </p:nvSpPr>
        <p:spPr>
          <a:xfrm>
            <a:off x="5760720" y="868680"/>
            <a:ext cx="2880360" cy="384047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Дезинфекция помещений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5" name="Shape 755"/>
          <p:cNvSpPr/>
          <p:nvPr/>
        </p:nvSpPr>
        <p:spPr>
          <a:xfrm>
            <a:off x="5760720" y="1280160"/>
            <a:ext cx="2880360" cy="11430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Плановая 1 раз в месяц + после болезни.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Дезбарьеры у входа в каждое помещение.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Дезинфекция инструментов после каждого использования.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6" name="Shape 756"/>
          <p:cNvSpPr/>
          <p:nvPr/>
        </p:nvSpPr>
        <p:spPr>
          <a:xfrm>
            <a:off x="274320" y="2697480"/>
            <a:ext cx="4114800" cy="1737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57" name="Shape 757"/>
          <p:cNvSpPr/>
          <p:nvPr/>
        </p:nvSpPr>
        <p:spPr>
          <a:xfrm>
            <a:off x="274320" y="2697480"/>
            <a:ext cx="64007" cy="1737360"/>
          </a:xfrm>
          <a:prstGeom prst="rect">
            <a:avLst/>
          </a:prstGeom>
          <a:solidFill>
            <a:srgbClr val="F07B1F"/>
          </a:solidFill>
        </p:spPr>
      </p:sp>
      <p:sp>
        <p:nvSpPr>
          <p:cNvPr id="758" name="Shape 758"/>
          <p:cNvSpPr/>
          <p:nvPr/>
        </p:nvSpPr>
        <p:spPr>
          <a:xfrm>
            <a:off x="411480" y="2697480"/>
            <a:ext cx="914400" cy="17373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44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📋</a:t>
            </a:r>
            <a:endParaRPr sz="4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9" name="Shape 759"/>
          <p:cNvSpPr/>
          <p:nvPr/>
        </p:nvSpPr>
        <p:spPr>
          <a:xfrm>
            <a:off x="1371600" y="2788920"/>
            <a:ext cx="2880359" cy="38404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F07B1F"/>
                </a:solidFill>
                <a:latin typeface="Arial"/>
                <a:ea typeface="Arial"/>
                <a:cs typeface="Arial"/>
              </a:rPr>
              <a:t>Ветеринарный мониторинг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60" name="Shape 760"/>
          <p:cNvSpPr/>
          <p:nvPr/>
        </p:nvSpPr>
        <p:spPr>
          <a:xfrm>
            <a:off x="1371600" y="3200400"/>
            <a:ext cx="2880359" cy="11430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Ежеквартальные плановые осмотры всего стада.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Журнал учёта болезней и лечений.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Карантин новых животных — 21 день!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61" name="Shape 761"/>
          <p:cNvSpPr/>
          <p:nvPr/>
        </p:nvSpPr>
        <p:spPr>
          <a:xfrm>
            <a:off x="4663440" y="2697480"/>
            <a:ext cx="4114800" cy="17373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62" name="Shape 762"/>
          <p:cNvSpPr/>
          <p:nvPr/>
        </p:nvSpPr>
        <p:spPr>
          <a:xfrm>
            <a:off x="4663440" y="2697480"/>
            <a:ext cx="64008" cy="1737360"/>
          </a:xfrm>
          <a:prstGeom prst="rect">
            <a:avLst/>
          </a:prstGeom>
          <a:solidFill>
            <a:srgbClr val="2E7BB8"/>
          </a:solidFill>
        </p:spPr>
      </p:sp>
      <p:sp>
        <p:nvSpPr>
          <p:cNvPr id="763" name="Shape 763"/>
          <p:cNvSpPr/>
          <p:nvPr/>
        </p:nvSpPr>
        <p:spPr>
          <a:xfrm>
            <a:off x="4800600" y="2697480"/>
            <a:ext cx="914400" cy="17373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44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🔬</a:t>
            </a:r>
            <a:endParaRPr sz="4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64" name="Shape 764"/>
          <p:cNvSpPr/>
          <p:nvPr/>
        </p:nvSpPr>
        <p:spPr>
          <a:xfrm>
            <a:off x="5760720" y="2788920"/>
            <a:ext cx="2880360" cy="38404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400" b="1">
                <a:solidFill>
                  <a:srgbClr val="2E7BB8"/>
                </a:solidFill>
                <a:latin typeface="Arial"/>
                <a:ea typeface="Arial"/>
                <a:cs typeface="Arial"/>
              </a:rPr>
              <a:t>Лабораторный контроль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65" name="Shape 765"/>
          <p:cNvSpPr/>
          <p:nvPr/>
        </p:nvSpPr>
        <p:spPr>
          <a:xfrm>
            <a:off x="5760720" y="3200400"/>
            <a:ext cx="2880360" cy="11430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Проверка молока и мяса перед реализацией.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Анализы воды и корма раз в квартал.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5A6A7A"/>
                </a:solidFill>
                <a:latin typeface="Arial"/>
                <a:ea typeface="Arial"/>
                <a:cs typeface="Arial"/>
              </a:rPr>
              <a:t>Мониторинг антибиотиков в продукции.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Shape 767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F07B1F"/>
          </a:solidFill>
        </p:spPr>
      </p:sp>
      <p:sp>
        <p:nvSpPr>
          <p:cNvPr id="768" name="Shape 768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🤔 Мифы vs Факты о зоонозах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69" name="Shape 769"/>
          <p:cNvSpPr/>
          <p:nvPr/>
        </p:nvSpPr>
        <p:spPr>
          <a:xfrm>
            <a:off x="274320" y="777240"/>
            <a:ext cx="8595360" cy="9601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70" name="Shape 770"/>
          <p:cNvSpPr/>
          <p:nvPr/>
        </p:nvSpPr>
        <p:spPr>
          <a:xfrm>
            <a:off x="274320" y="777240"/>
            <a:ext cx="822960" cy="9601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6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🐱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71" name="Shape 771"/>
          <p:cNvSpPr/>
          <p:nvPr/>
        </p:nvSpPr>
        <p:spPr>
          <a:xfrm>
            <a:off x="1143000" y="850392"/>
            <a:ext cx="3200400" cy="777240"/>
          </a:xfrm>
          <a:prstGeom prst="rect">
            <a:avLst/>
          </a:prstGeom>
          <a:solidFill>
            <a:srgbClr val="D93025">
              <a:alpha val="12000"/>
            </a:srgbClr>
          </a:solidFill>
        </p:spPr>
      </p:sp>
      <p:sp>
        <p:nvSpPr>
          <p:cNvPr id="772" name="Shape 772"/>
          <p:cNvSpPr/>
          <p:nvPr/>
        </p:nvSpPr>
        <p:spPr>
          <a:xfrm>
            <a:off x="1143000" y="850392"/>
            <a:ext cx="54863" cy="777240"/>
          </a:xfrm>
          <a:prstGeom prst="rect">
            <a:avLst/>
          </a:prstGeom>
          <a:solidFill>
            <a:srgbClr val="D93025"/>
          </a:solidFill>
        </p:spPr>
      </p:sp>
      <p:sp>
        <p:nvSpPr>
          <p:cNvPr id="773" name="Shape 773"/>
          <p:cNvSpPr/>
          <p:nvPr/>
        </p:nvSpPr>
        <p:spPr>
          <a:xfrm>
            <a:off x="1280160" y="868680"/>
            <a:ext cx="3017520" cy="74980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D93025"/>
                </a:solidFill>
                <a:latin typeface="Arial"/>
                <a:ea typeface="Arial"/>
                <a:cs typeface="Arial"/>
              </a:rPr>
              <a:t>❌ МИФ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D93025"/>
                </a:solidFill>
                <a:latin typeface="Arial"/>
                <a:ea typeface="Arial"/>
                <a:cs typeface="Arial"/>
              </a:rPr>
              <a:t>«Мой кот чистый — риска нет»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74" name="Shape 774"/>
          <p:cNvSpPr/>
          <p:nvPr/>
        </p:nvSpPr>
        <p:spPr>
          <a:xfrm>
            <a:off x="4389120" y="777240"/>
            <a:ext cx="411479" cy="9601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400">
                <a:solidFill>
                  <a:srgbClr val="F07B1F"/>
                </a:solidFill>
                <a:latin typeface="Arial"/>
                <a:ea typeface="Arial"/>
                <a:cs typeface="Arial"/>
              </a:rPr>
              <a:t>→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75" name="Shape 775"/>
          <p:cNvSpPr/>
          <p:nvPr/>
        </p:nvSpPr>
        <p:spPr>
          <a:xfrm>
            <a:off x="4846320" y="850392"/>
            <a:ext cx="3840480" cy="777240"/>
          </a:xfrm>
          <a:prstGeom prst="rect">
            <a:avLst/>
          </a:prstGeom>
          <a:solidFill>
            <a:srgbClr val="2D8A4E">
              <a:alpha val="12000"/>
            </a:srgbClr>
          </a:solidFill>
        </p:spPr>
      </p:sp>
      <p:sp>
        <p:nvSpPr>
          <p:cNvPr id="776" name="Shape 776"/>
          <p:cNvSpPr/>
          <p:nvPr/>
        </p:nvSpPr>
        <p:spPr>
          <a:xfrm>
            <a:off x="4846320" y="850392"/>
            <a:ext cx="54864" cy="777240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777" name="Shape 777"/>
          <p:cNvSpPr/>
          <p:nvPr/>
        </p:nvSpPr>
        <p:spPr>
          <a:xfrm>
            <a:off x="4983480" y="868680"/>
            <a:ext cx="3657600" cy="74980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2D8A4E"/>
                </a:solidFill>
                <a:latin typeface="Arial"/>
                <a:ea typeface="Arial"/>
                <a:cs typeface="Arial"/>
              </a:rPr>
              <a:t>✅ ФАКТ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2D8A4E"/>
                </a:solidFill>
                <a:latin typeface="Arial"/>
                <a:ea typeface="Arial"/>
                <a:cs typeface="Arial"/>
              </a:rPr>
              <a:t>Даже здоровый кот может быть носителем токсоплазмы! Всегда мой руки.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78" name="Shape 778"/>
          <p:cNvSpPr/>
          <p:nvPr/>
        </p:nvSpPr>
        <p:spPr>
          <a:xfrm>
            <a:off x="274320" y="1828800"/>
            <a:ext cx="8595360" cy="9601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79" name="Shape 779"/>
          <p:cNvSpPr/>
          <p:nvPr/>
        </p:nvSpPr>
        <p:spPr>
          <a:xfrm>
            <a:off x="274320" y="1828800"/>
            <a:ext cx="822960" cy="9601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6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🏠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0" name="Shape 780"/>
          <p:cNvSpPr/>
          <p:nvPr/>
        </p:nvSpPr>
        <p:spPr>
          <a:xfrm>
            <a:off x="1143000" y="1901951"/>
            <a:ext cx="3200400" cy="777239"/>
          </a:xfrm>
          <a:prstGeom prst="rect">
            <a:avLst/>
          </a:prstGeom>
          <a:solidFill>
            <a:srgbClr val="D93025">
              <a:alpha val="12000"/>
            </a:srgbClr>
          </a:solidFill>
        </p:spPr>
      </p:sp>
      <p:sp>
        <p:nvSpPr>
          <p:cNvPr id="781" name="Shape 781"/>
          <p:cNvSpPr/>
          <p:nvPr/>
        </p:nvSpPr>
        <p:spPr>
          <a:xfrm>
            <a:off x="1143000" y="1901951"/>
            <a:ext cx="54863" cy="777239"/>
          </a:xfrm>
          <a:prstGeom prst="rect">
            <a:avLst/>
          </a:prstGeom>
          <a:solidFill>
            <a:srgbClr val="D93025"/>
          </a:solidFill>
        </p:spPr>
      </p:sp>
      <p:sp>
        <p:nvSpPr>
          <p:cNvPr id="782" name="Shape 782"/>
          <p:cNvSpPr/>
          <p:nvPr/>
        </p:nvSpPr>
        <p:spPr>
          <a:xfrm>
            <a:off x="1280160" y="1920240"/>
            <a:ext cx="3017520" cy="749807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D93025"/>
                </a:solidFill>
                <a:latin typeface="Arial"/>
                <a:ea typeface="Arial"/>
                <a:cs typeface="Arial"/>
              </a:rPr>
              <a:t>❌ МИФ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D93025"/>
                </a:solidFill>
                <a:latin typeface="Arial"/>
                <a:ea typeface="Arial"/>
                <a:cs typeface="Arial"/>
              </a:rPr>
              <a:t>«Только дикие животные опасны»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3" name="Shape 783"/>
          <p:cNvSpPr/>
          <p:nvPr/>
        </p:nvSpPr>
        <p:spPr>
          <a:xfrm>
            <a:off x="4389120" y="1828800"/>
            <a:ext cx="411479" cy="9601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400">
                <a:solidFill>
                  <a:srgbClr val="F07B1F"/>
                </a:solidFill>
                <a:latin typeface="Arial"/>
                <a:ea typeface="Arial"/>
                <a:cs typeface="Arial"/>
              </a:rPr>
              <a:t>→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4" name="Shape 784"/>
          <p:cNvSpPr/>
          <p:nvPr/>
        </p:nvSpPr>
        <p:spPr>
          <a:xfrm>
            <a:off x="4846320" y="1901951"/>
            <a:ext cx="3840480" cy="777239"/>
          </a:xfrm>
          <a:prstGeom prst="rect">
            <a:avLst/>
          </a:prstGeom>
          <a:solidFill>
            <a:srgbClr val="2D8A4E">
              <a:alpha val="12000"/>
            </a:srgbClr>
          </a:solidFill>
        </p:spPr>
      </p:sp>
      <p:sp>
        <p:nvSpPr>
          <p:cNvPr id="785" name="Shape 785"/>
          <p:cNvSpPr/>
          <p:nvPr/>
        </p:nvSpPr>
        <p:spPr>
          <a:xfrm>
            <a:off x="4846320" y="1901951"/>
            <a:ext cx="54864" cy="777239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786" name="Shape 786"/>
          <p:cNvSpPr/>
          <p:nvPr/>
        </p:nvSpPr>
        <p:spPr>
          <a:xfrm>
            <a:off x="4983480" y="1920240"/>
            <a:ext cx="3657600" cy="749807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2D8A4E"/>
                </a:solidFill>
                <a:latin typeface="Arial"/>
                <a:ea typeface="Arial"/>
                <a:cs typeface="Arial"/>
              </a:rPr>
              <a:t>✅ ФАКТ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2D8A4E"/>
                </a:solidFill>
                <a:latin typeface="Arial"/>
                <a:ea typeface="Arial"/>
                <a:cs typeface="Arial"/>
              </a:rPr>
              <a:t>Домашние питомцы тоже переносят болезни. Вакцинация обязательна для всех!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7" name="Shape 787"/>
          <p:cNvSpPr/>
          <p:nvPr/>
        </p:nvSpPr>
        <p:spPr>
          <a:xfrm>
            <a:off x="274320" y="2880360"/>
            <a:ext cx="8595360" cy="96011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88" name="Shape 788"/>
          <p:cNvSpPr/>
          <p:nvPr/>
        </p:nvSpPr>
        <p:spPr>
          <a:xfrm>
            <a:off x="274320" y="2880360"/>
            <a:ext cx="822960" cy="96011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6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📊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9" name="Shape 789"/>
          <p:cNvSpPr/>
          <p:nvPr/>
        </p:nvSpPr>
        <p:spPr>
          <a:xfrm>
            <a:off x="1143000" y="2953512"/>
            <a:ext cx="3200400" cy="777240"/>
          </a:xfrm>
          <a:prstGeom prst="rect">
            <a:avLst/>
          </a:prstGeom>
          <a:solidFill>
            <a:srgbClr val="D93025">
              <a:alpha val="12000"/>
            </a:srgbClr>
          </a:solidFill>
        </p:spPr>
      </p:sp>
      <p:sp>
        <p:nvSpPr>
          <p:cNvPr id="790" name="Shape 790"/>
          <p:cNvSpPr/>
          <p:nvPr/>
        </p:nvSpPr>
        <p:spPr>
          <a:xfrm>
            <a:off x="1143000" y="2953512"/>
            <a:ext cx="54863" cy="777240"/>
          </a:xfrm>
          <a:prstGeom prst="rect">
            <a:avLst/>
          </a:prstGeom>
          <a:solidFill>
            <a:srgbClr val="D93025"/>
          </a:solidFill>
        </p:spPr>
      </p:sp>
      <p:sp>
        <p:nvSpPr>
          <p:cNvPr id="791" name="Shape 791"/>
          <p:cNvSpPr/>
          <p:nvPr/>
        </p:nvSpPr>
        <p:spPr>
          <a:xfrm>
            <a:off x="1280160" y="2971800"/>
            <a:ext cx="3017520" cy="74980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D93025"/>
                </a:solidFill>
                <a:latin typeface="Arial"/>
                <a:ea typeface="Arial"/>
                <a:cs typeface="Arial"/>
              </a:rPr>
              <a:t>❌ МИФ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D93025"/>
                </a:solidFill>
                <a:latin typeface="Arial"/>
                <a:ea typeface="Arial"/>
                <a:cs typeface="Arial"/>
              </a:rPr>
              <a:t>«Заражение редкое явление»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2" name="Shape 792"/>
          <p:cNvSpPr/>
          <p:nvPr/>
        </p:nvSpPr>
        <p:spPr>
          <a:xfrm>
            <a:off x="4389120" y="2880360"/>
            <a:ext cx="411479" cy="96011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400">
                <a:solidFill>
                  <a:srgbClr val="F07B1F"/>
                </a:solidFill>
                <a:latin typeface="Arial"/>
                <a:ea typeface="Arial"/>
                <a:cs typeface="Arial"/>
              </a:rPr>
              <a:t>→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3" name="Shape 793"/>
          <p:cNvSpPr/>
          <p:nvPr/>
        </p:nvSpPr>
        <p:spPr>
          <a:xfrm>
            <a:off x="4846320" y="2953512"/>
            <a:ext cx="3840480" cy="777240"/>
          </a:xfrm>
          <a:prstGeom prst="rect">
            <a:avLst/>
          </a:prstGeom>
          <a:solidFill>
            <a:srgbClr val="2D8A4E">
              <a:alpha val="12000"/>
            </a:srgbClr>
          </a:solidFill>
        </p:spPr>
      </p:sp>
      <p:sp>
        <p:nvSpPr>
          <p:cNvPr id="794" name="Shape 794"/>
          <p:cNvSpPr/>
          <p:nvPr/>
        </p:nvSpPr>
        <p:spPr>
          <a:xfrm>
            <a:off x="4846320" y="2953512"/>
            <a:ext cx="54864" cy="777240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795" name="Shape 795"/>
          <p:cNvSpPr/>
          <p:nvPr/>
        </p:nvSpPr>
        <p:spPr>
          <a:xfrm>
            <a:off x="4983480" y="2971800"/>
            <a:ext cx="3657600" cy="74980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2D8A4E"/>
                </a:solidFill>
                <a:latin typeface="Arial"/>
                <a:ea typeface="Arial"/>
                <a:cs typeface="Arial"/>
              </a:rPr>
              <a:t>✅ ФАКТ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2D8A4E"/>
                </a:solidFill>
                <a:latin typeface="Arial"/>
                <a:ea typeface="Arial"/>
                <a:cs typeface="Arial"/>
              </a:rPr>
              <a:t>Ежегодно в мире фиксируются миллиарды случаев зоонозных инфекций.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6" name="Shape 796"/>
          <p:cNvSpPr/>
          <p:nvPr/>
        </p:nvSpPr>
        <p:spPr>
          <a:xfrm>
            <a:off x="274320" y="3931920"/>
            <a:ext cx="8595360" cy="9601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97" name="Shape 797"/>
          <p:cNvSpPr/>
          <p:nvPr/>
        </p:nvSpPr>
        <p:spPr>
          <a:xfrm>
            <a:off x="274320" y="3931920"/>
            <a:ext cx="822960" cy="9601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6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🍖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8" name="Shape 798"/>
          <p:cNvSpPr/>
          <p:nvPr/>
        </p:nvSpPr>
        <p:spPr>
          <a:xfrm>
            <a:off x="1143000" y="4005071"/>
            <a:ext cx="3200400" cy="777240"/>
          </a:xfrm>
          <a:prstGeom prst="rect">
            <a:avLst/>
          </a:prstGeom>
          <a:solidFill>
            <a:srgbClr val="D93025">
              <a:alpha val="12000"/>
            </a:srgbClr>
          </a:solidFill>
        </p:spPr>
      </p:sp>
      <p:sp>
        <p:nvSpPr>
          <p:cNvPr id="799" name="Shape 799"/>
          <p:cNvSpPr/>
          <p:nvPr/>
        </p:nvSpPr>
        <p:spPr>
          <a:xfrm>
            <a:off x="1143000" y="4005071"/>
            <a:ext cx="54863" cy="777240"/>
          </a:xfrm>
          <a:prstGeom prst="rect">
            <a:avLst/>
          </a:prstGeom>
          <a:solidFill>
            <a:srgbClr val="D93025"/>
          </a:solidFill>
        </p:spPr>
      </p:sp>
      <p:sp>
        <p:nvSpPr>
          <p:cNvPr id="800" name="Shape 800"/>
          <p:cNvSpPr/>
          <p:nvPr/>
        </p:nvSpPr>
        <p:spPr>
          <a:xfrm>
            <a:off x="1280160" y="4023359"/>
            <a:ext cx="3017520" cy="74980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D93025"/>
                </a:solidFill>
                <a:latin typeface="Arial"/>
                <a:ea typeface="Arial"/>
                <a:cs typeface="Arial"/>
              </a:rPr>
              <a:t>❌ МИФ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D93025"/>
                </a:solidFill>
                <a:latin typeface="Arial"/>
                <a:ea typeface="Arial"/>
                <a:cs typeface="Arial"/>
              </a:rPr>
              <a:t>«Приготовленная еда всегда безопасна»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1" name="Shape 801"/>
          <p:cNvSpPr/>
          <p:nvPr/>
        </p:nvSpPr>
        <p:spPr>
          <a:xfrm>
            <a:off x="4389120" y="3931920"/>
            <a:ext cx="411479" cy="9601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400">
                <a:solidFill>
                  <a:srgbClr val="F07B1F"/>
                </a:solidFill>
                <a:latin typeface="Arial"/>
                <a:ea typeface="Arial"/>
                <a:cs typeface="Arial"/>
              </a:rPr>
              <a:t>→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2" name="Shape 802"/>
          <p:cNvSpPr/>
          <p:nvPr/>
        </p:nvSpPr>
        <p:spPr>
          <a:xfrm>
            <a:off x="4846320" y="4005071"/>
            <a:ext cx="3840480" cy="777240"/>
          </a:xfrm>
          <a:prstGeom prst="rect">
            <a:avLst/>
          </a:prstGeom>
          <a:solidFill>
            <a:srgbClr val="2D8A4E">
              <a:alpha val="12000"/>
            </a:srgbClr>
          </a:solidFill>
        </p:spPr>
      </p:sp>
      <p:sp>
        <p:nvSpPr>
          <p:cNvPr id="803" name="Shape 803"/>
          <p:cNvSpPr/>
          <p:nvPr/>
        </p:nvSpPr>
        <p:spPr>
          <a:xfrm>
            <a:off x="4846320" y="4005071"/>
            <a:ext cx="54864" cy="777240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804" name="Shape 804"/>
          <p:cNvSpPr/>
          <p:nvPr/>
        </p:nvSpPr>
        <p:spPr>
          <a:xfrm>
            <a:off x="4983480" y="4023359"/>
            <a:ext cx="3657600" cy="74980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00">
                <a:solidFill>
                  <a:srgbClr val="2D8A4E"/>
                </a:solidFill>
                <a:latin typeface="Arial"/>
                <a:ea typeface="Arial"/>
                <a:cs typeface="Arial"/>
              </a:rPr>
              <a:t>✅ ФАКТ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200">
                <a:solidFill>
                  <a:srgbClr val="2D8A4E"/>
                </a:solidFill>
                <a:latin typeface="Arial"/>
                <a:ea typeface="Arial"/>
                <a:cs typeface="Arial"/>
              </a:rPr>
              <a:t>Недожаренное мясо или непастеризованное молоко — источники инфекций.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5" name="Shape 805"/>
          <p:cNvSpPr/>
          <p:nvPr/>
        </p:nvSpPr>
        <p:spPr>
          <a:xfrm>
            <a:off x="274320" y="5010912"/>
            <a:ext cx="8595360" cy="0"/>
          </a:xfrm>
          <a:prstGeom prst="rect">
            <a:avLst/>
          </a:prstGeom>
          <a:noFill/>
        </p:spPr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Shape 80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808" name="Shape 808"/>
          <p:cNvSpPr/>
          <p:nvPr/>
        </p:nvSpPr>
        <p:spPr>
          <a:xfrm>
            <a:off x="0" y="2926080"/>
            <a:ext cx="9144000" cy="2212848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809" name="Shape 809"/>
          <p:cNvSpPr/>
          <p:nvPr/>
        </p:nvSpPr>
        <p:spPr>
          <a:xfrm>
            <a:off x="6858000" y="-457200"/>
            <a:ext cx="2743200" cy="2743200"/>
          </a:xfrm>
          <a:prstGeom prst="ellipse">
            <a:avLst/>
          </a:prstGeom>
          <a:solidFill>
            <a:srgbClr val="1A6B3A">
              <a:alpha val="50000"/>
            </a:srgbClr>
          </a:solidFill>
        </p:spPr>
      </p:sp>
      <p:sp>
        <p:nvSpPr>
          <p:cNvPr id="810" name="Shape 810"/>
          <p:cNvSpPr/>
          <p:nvPr/>
        </p:nvSpPr>
        <p:spPr>
          <a:xfrm>
            <a:off x="-731520" y="3200400"/>
            <a:ext cx="2286000" cy="2286000"/>
          </a:xfrm>
          <a:prstGeom prst="ellipse">
            <a:avLst/>
          </a:prstGeom>
          <a:solidFill>
            <a:srgbClr val="0D5C6E">
              <a:alpha val="60000"/>
            </a:srgbClr>
          </a:solidFill>
        </p:spPr>
      </p:sp>
      <p:sp>
        <p:nvSpPr>
          <p:cNvPr id="811" name="Shape 811"/>
          <p:cNvSpPr/>
          <p:nvPr/>
        </p:nvSpPr>
        <p:spPr>
          <a:xfrm>
            <a:off x="274320" y="274320"/>
            <a:ext cx="1097280" cy="109728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55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🎓</a:t>
            </a:r>
            <a:endParaRPr sz="5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12" name="Shape 812"/>
          <p:cNvSpPr/>
          <p:nvPr/>
        </p:nvSpPr>
        <p:spPr>
          <a:xfrm>
            <a:off x="1371600" y="274320"/>
            <a:ext cx="7498080" cy="82296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3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Итог: Гигиена — это любовь!</a:t>
            </a:r>
            <a:endParaRPr sz="3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13" name="Shape 813"/>
          <p:cNvSpPr/>
          <p:nvPr/>
        </p:nvSpPr>
        <p:spPr>
          <a:xfrm>
            <a:off x="1371600" y="1078992"/>
            <a:ext cx="7132319" cy="45719"/>
          </a:xfrm>
          <a:prstGeom prst="rect">
            <a:avLst/>
          </a:prstGeom>
          <a:solidFill>
            <a:srgbClr val="FFD23F"/>
          </a:solidFill>
        </p:spPr>
      </p:sp>
      <p:sp>
        <p:nvSpPr>
          <p:cNvPr id="814" name="Shape 814"/>
          <p:cNvSpPr/>
          <p:nvPr/>
        </p:nvSpPr>
        <p:spPr>
          <a:xfrm>
            <a:off x="274320" y="1298448"/>
            <a:ext cx="530352" cy="530352"/>
          </a:xfrm>
          <a:prstGeom prst="ellipse">
            <a:avLst/>
          </a:prstGeom>
          <a:solidFill>
            <a:srgbClr val="FFD23F">
              <a:alpha val="80000"/>
            </a:srgbClr>
          </a:solidFill>
        </p:spPr>
      </p:sp>
      <p:sp>
        <p:nvSpPr>
          <p:cNvPr id="815" name="Shape 815"/>
          <p:cNvSpPr/>
          <p:nvPr/>
        </p:nvSpPr>
        <p:spPr>
          <a:xfrm>
            <a:off x="274320" y="1298448"/>
            <a:ext cx="530352" cy="53035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2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📚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16" name="Shape 816"/>
          <p:cNvSpPr/>
          <p:nvPr/>
        </p:nvSpPr>
        <p:spPr>
          <a:xfrm>
            <a:off x="960120" y="1234440"/>
            <a:ext cx="7909560" cy="658367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500">
                <a:solidFill>
                  <a:srgbClr val="FFFFFF"/>
                </a:solidFill>
                <a:latin typeface="Arial"/>
                <a:ea typeface="Arial"/>
                <a:cs typeface="Arial"/>
              </a:rPr>
              <a:t>История учит: регулярная чистота спасает жизни людей и животных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17" name="Shape 817"/>
          <p:cNvSpPr/>
          <p:nvPr/>
        </p:nvSpPr>
        <p:spPr>
          <a:xfrm>
            <a:off x="274320" y="1984248"/>
            <a:ext cx="530352" cy="530351"/>
          </a:xfrm>
          <a:prstGeom prst="ellipse">
            <a:avLst/>
          </a:prstGeom>
          <a:solidFill>
            <a:srgbClr val="FFD23F">
              <a:alpha val="80000"/>
            </a:srgbClr>
          </a:solidFill>
        </p:spPr>
      </p:sp>
      <p:sp>
        <p:nvSpPr>
          <p:cNvPr id="818" name="Shape 818"/>
          <p:cNvSpPr/>
          <p:nvPr/>
        </p:nvSpPr>
        <p:spPr>
          <a:xfrm>
            <a:off x="274320" y="1984248"/>
            <a:ext cx="530352" cy="530351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2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🐾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19" name="Shape 819"/>
          <p:cNvSpPr/>
          <p:nvPr/>
        </p:nvSpPr>
        <p:spPr>
          <a:xfrm>
            <a:off x="960120" y="1920240"/>
            <a:ext cx="7909560" cy="658367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500">
                <a:solidFill>
                  <a:srgbClr val="FFFFFF"/>
                </a:solidFill>
                <a:latin typeface="Arial"/>
                <a:ea typeface="Arial"/>
                <a:cs typeface="Arial"/>
              </a:rPr>
              <a:t>Домашние питомцы: ежедневный уход = долгая счастливая жизнь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20" name="Shape 820"/>
          <p:cNvSpPr/>
          <p:nvPr/>
        </p:nvSpPr>
        <p:spPr>
          <a:xfrm>
            <a:off x="274320" y="2670048"/>
            <a:ext cx="530352" cy="530351"/>
          </a:xfrm>
          <a:prstGeom prst="ellipse">
            <a:avLst/>
          </a:prstGeom>
          <a:solidFill>
            <a:srgbClr val="FFD23F">
              <a:alpha val="80000"/>
            </a:srgbClr>
          </a:solidFill>
        </p:spPr>
      </p:sp>
      <p:sp>
        <p:nvSpPr>
          <p:cNvPr id="821" name="Shape 821"/>
          <p:cNvSpPr/>
          <p:nvPr/>
        </p:nvSpPr>
        <p:spPr>
          <a:xfrm>
            <a:off x="274320" y="2670048"/>
            <a:ext cx="530352" cy="530351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2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🐄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22" name="Shape 822"/>
          <p:cNvSpPr/>
          <p:nvPr/>
        </p:nvSpPr>
        <p:spPr>
          <a:xfrm>
            <a:off x="960120" y="2606040"/>
            <a:ext cx="7909560" cy="65836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500">
                <a:solidFill>
                  <a:srgbClr val="FFFFFF"/>
                </a:solidFill>
                <a:latin typeface="Arial"/>
                <a:ea typeface="Arial"/>
                <a:cs typeface="Arial"/>
              </a:rPr>
              <a:t>Сельхоз животные: гигиена = качество продуктов + прибыль фермы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23" name="Shape 823"/>
          <p:cNvSpPr/>
          <p:nvPr/>
        </p:nvSpPr>
        <p:spPr>
          <a:xfrm>
            <a:off x="274320" y="3355848"/>
            <a:ext cx="530352" cy="530352"/>
          </a:xfrm>
          <a:prstGeom prst="ellipse">
            <a:avLst/>
          </a:prstGeom>
          <a:solidFill>
            <a:srgbClr val="FFD23F">
              <a:alpha val="80000"/>
            </a:srgbClr>
          </a:solidFill>
        </p:spPr>
      </p:sp>
      <p:sp>
        <p:nvSpPr>
          <p:cNvPr id="824" name="Shape 824"/>
          <p:cNvSpPr/>
          <p:nvPr/>
        </p:nvSpPr>
        <p:spPr>
          <a:xfrm>
            <a:off x="274320" y="3355848"/>
            <a:ext cx="530352" cy="530352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2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🛡️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25" name="Shape 825"/>
          <p:cNvSpPr/>
          <p:nvPr/>
        </p:nvSpPr>
        <p:spPr>
          <a:xfrm>
            <a:off x="960120" y="3291840"/>
            <a:ext cx="7909560" cy="658367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500">
                <a:solidFill>
                  <a:srgbClr val="FFFFFF"/>
                </a:solidFill>
                <a:latin typeface="Arial"/>
                <a:ea typeface="Arial"/>
                <a:cs typeface="Arial"/>
              </a:rPr>
              <a:t>Защита от зоонозов: простые правила гигиены = безопасность семьи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26" name="Shape 826"/>
          <p:cNvSpPr/>
          <p:nvPr/>
        </p:nvSpPr>
        <p:spPr>
          <a:xfrm>
            <a:off x="0" y="4663440"/>
            <a:ext cx="9144000" cy="47548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500" b="1">
                <a:solidFill>
                  <a:srgbClr val="FFD23F"/>
                </a:solidFill>
                <a:latin typeface="Arial"/>
                <a:ea typeface="Arial"/>
                <a:cs typeface="Arial"/>
              </a:rPr>
              <a:t>🌿 Светлана Глебова • Март 2026 🌿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5"/>
        </a:solidFill>
        <a:effectLst/>
      </p:bgPr>
    </p:bg>
    <p:spTree>
      <p:nvGrpSpPr>
        <p:cNvPr id="1" name="Group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Shape 828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829" name="Shape 829"/>
          <p:cNvSpPr/>
          <p:nvPr/>
        </p:nvSpPr>
        <p:spPr>
          <a:xfrm>
            <a:off x="228600" y="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/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📝 Что взять на заметку?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30" name="Shape 830"/>
          <p:cNvSpPr/>
          <p:nvPr/>
        </p:nvSpPr>
        <p:spPr>
          <a:xfrm>
            <a:off x="274320" y="777240"/>
            <a:ext cx="4114800" cy="18288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831" name="Shape 831"/>
          <p:cNvSpPr/>
          <p:nvPr/>
        </p:nvSpPr>
        <p:spPr>
          <a:xfrm>
            <a:off x="274320" y="777240"/>
            <a:ext cx="4114800" cy="502920"/>
          </a:xfrm>
          <a:prstGeom prst="rect">
            <a:avLst/>
          </a:prstGeom>
          <a:solidFill>
            <a:srgbClr val="2D8A4E">
              <a:alpha val="20000"/>
            </a:srgbClr>
          </a:solidFill>
        </p:spPr>
      </p:sp>
      <p:sp>
        <p:nvSpPr>
          <p:cNvPr id="832" name="Shape 832"/>
          <p:cNvSpPr/>
          <p:nvPr/>
        </p:nvSpPr>
        <p:spPr>
          <a:xfrm>
            <a:off x="411480" y="777240"/>
            <a:ext cx="3840480" cy="5029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5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📅  Начни с малого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33" name="Shape 833"/>
          <p:cNvSpPr/>
          <p:nvPr/>
        </p:nvSpPr>
        <p:spPr>
          <a:xfrm>
            <a:off x="502919" y="1417320"/>
            <a:ext cx="228600" cy="228600"/>
          </a:xfrm>
          <a:prstGeom prst="ellipse">
            <a:avLst/>
          </a:prstGeom>
          <a:solidFill>
            <a:srgbClr val="2D8A4E"/>
          </a:solidFill>
        </p:spPr>
      </p:sp>
      <p:sp>
        <p:nvSpPr>
          <p:cNvPr id="834" name="Shape 834"/>
          <p:cNvSpPr/>
          <p:nvPr/>
        </p:nvSpPr>
        <p:spPr>
          <a:xfrm>
            <a:off x="822960" y="1325880"/>
            <a:ext cx="3383280" cy="384047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50">
                <a:solidFill>
                  <a:srgbClr val="1A2535"/>
                </a:solidFill>
                <a:latin typeface="Arial"/>
                <a:ea typeface="Arial"/>
                <a:cs typeface="Arial"/>
              </a:rPr>
              <a:t>Установи напоминание для ежедневной уборки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35" name="Shape 835"/>
          <p:cNvSpPr/>
          <p:nvPr/>
        </p:nvSpPr>
        <p:spPr>
          <a:xfrm>
            <a:off x="502919" y="1828800"/>
            <a:ext cx="228600" cy="228600"/>
          </a:xfrm>
          <a:prstGeom prst="ellipse">
            <a:avLst/>
          </a:prstGeom>
          <a:solidFill>
            <a:srgbClr val="2D8A4E"/>
          </a:solidFill>
        </p:spPr>
      </p:sp>
      <p:sp>
        <p:nvSpPr>
          <p:cNvPr id="836" name="Shape 836"/>
          <p:cNvSpPr/>
          <p:nvPr/>
        </p:nvSpPr>
        <p:spPr>
          <a:xfrm>
            <a:off x="822960" y="1737360"/>
            <a:ext cx="3383280" cy="38404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50">
                <a:solidFill>
                  <a:srgbClr val="1A2535"/>
                </a:solidFill>
                <a:latin typeface="Arial"/>
                <a:ea typeface="Arial"/>
                <a:cs typeface="Arial"/>
              </a:rPr>
              <a:t>Заведи дневник здоровья питомца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37" name="Shape 837"/>
          <p:cNvSpPr/>
          <p:nvPr/>
        </p:nvSpPr>
        <p:spPr>
          <a:xfrm>
            <a:off x="502919" y="2240280"/>
            <a:ext cx="228600" cy="228600"/>
          </a:xfrm>
          <a:prstGeom prst="ellipse">
            <a:avLst/>
          </a:prstGeom>
          <a:solidFill>
            <a:srgbClr val="2D8A4E"/>
          </a:solidFill>
        </p:spPr>
      </p:sp>
      <p:sp>
        <p:nvSpPr>
          <p:cNvPr id="838" name="Shape 838"/>
          <p:cNvSpPr/>
          <p:nvPr/>
        </p:nvSpPr>
        <p:spPr>
          <a:xfrm>
            <a:off x="822960" y="2148840"/>
            <a:ext cx="3383280" cy="38404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50">
                <a:solidFill>
                  <a:srgbClr val="1A2535"/>
                </a:solidFill>
                <a:latin typeface="Arial"/>
                <a:ea typeface="Arial"/>
                <a:cs typeface="Arial"/>
              </a:rPr>
              <a:t>Один новый полезный ритуал в неделю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39" name="Shape 839"/>
          <p:cNvSpPr/>
          <p:nvPr/>
        </p:nvSpPr>
        <p:spPr>
          <a:xfrm>
            <a:off x="4663440" y="777240"/>
            <a:ext cx="4114800" cy="18288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840" name="Shape 840"/>
          <p:cNvSpPr/>
          <p:nvPr/>
        </p:nvSpPr>
        <p:spPr>
          <a:xfrm>
            <a:off x="4663440" y="777240"/>
            <a:ext cx="4114800" cy="502920"/>
          </a:xfrm>
          <a:prstGeom prst="rect">
            <a:avLst/>
          </a:prstGeom>
          <a:solidFill>
            <a:srgbClr val="2D8A4E">
              <a:alpha val="20000"/>
            </a:srgbClr>
          </a:solidFill>
        </p:spPr>
      </p:sp>
      <p:sp>
        <p:nvSpPr>
          <p:cNvPr id="841" name="Shape 841"/>
          <p:cNvSpPr/>
          <p:nvPr/>
        </p:nvSpPr>
        <p:spPr>
          <a:xfrm>
            <a:off x="4800600" y="777240"/>
            <a:ext cx="3840480" cy="5029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5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📚  Читай и учись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42" name="Shape 842"/>
          <p:cNvSpPr/>
          <p:nvPr/>
        </p:nvSpPr>
        <p:spPr>
          <a:xfrm>
            <a:off x="4892040" y="1417320"/>
            <a:ext cx="228600" cy="228600"/>
          </a:xfrm>
          <a:prstGeom prst="ellipse">
            <a:avLst/>
          </a:prstGeom>
          <a:solidFill>
            <a:srgbClr val="2D8A4E"/>
          </a:solidFill>
        </p:spPr>
      </p:sp>
      <p:sp>
        <p:nvSpPr>
          <p:cNvPr id="843" name="Shape 843"/>
          <p:cNvSpPr/>
          <p:nvPr/>
        </p:nvSpPr>
        <p:spPr>
          <a:xfrm>
            <a:off x="5212080" y="1325880"/>
            <a:ext cx="3383280" cy="384047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50">
                <a:solidFill>
                  <a:srgbClr val="1A2535"/>
                </a:solidFill>
                <a:latin typeface="Arial"/>
                <a:ea typeface="Arial"/>
                <a:cs typeface="Arial"/>
              </a:rPr>
              <a:t>Г.И. Светлов — «Зоогигиена» (классика)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44" name="Shape 844"/>
          <p:cNvSpPr/>
          <p:nvPr/>
        </p:nvSpPr>
        <p:spPr>
          <a:xfrm>
            <a:off x="4892040" y="1828800"/>
            <a:ext cx="228600" cy="228600"/>
          </a:xfrm>
          <a:prstGeom prst="ellipse">
            <a:avLst/>
          </a:prstGeom>
          <a:solidFill>
            <a:srgbClr val="2D8A4E"/>
          </a:solidFill>
        </p:spPr>
      </p:sp>
      <p:sp>
        <p:nvSpPr>
          <p:cNvPr id="845" name="Shape 845"/>
          <p:cNvSpPr/>
          <p:nvPr/>
        </p:nvSpPr>
        <p:spPr>
          <a:xfrm>
            <a:off x="5212080" y="1737360"/>
            <a:ext cx="3383280" cy="38404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50">
                <a:solidFill>
                  <a:srgbClr val="1A2535"/>
                </a:solidFill>
                <a:latin typeface="Arial"/>
                <a:ea typeface="Arial"/>
                <a:cs typeface="Arial"/>
              </a:rPr>
              <a:t>Сайт veterinary.ru — актуальные нормы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46" name="Shape 846"/>
          <p:cNvSpPr/>
          <p:nvPr/>
        </p:nvSpPr>
        <p:spPr>
          <a:xfrm>
            <a:off x="4892040" y="2240280"/>
            <a:ext cx="228600" cy="228600"/>
          </a:xfrm>
          <a:prstGeom prst="ellipse">
            <a:avLst/>
          </a:prstGeom>
          <a:solidFill>
            <a:srgbClr val="2D8A4E"/>
          </a:solidFill>
        </p:spPr>
      </p:sp>
      <p:sp>
        <p:nvSpPr>
          <p:cNvPr id="847" name="Shape 847"/>
          <p:cNvSpPr/>
          <p:nvPr/>
        </p:nvSpPr>
        <p:spPr>
          <a:xfrm>
            <a:off x="5212080" y="2148840"/>
            <a:ext cx="3383280" cy="38404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50">
                <a:solidFill>
                  <a:srgbClr val="1A2535"/>
                </a:solidFill>
                <a:latin typeface="Arial"/>
                <a:ea typeface="Arial"/>
                <a:cs typeface="Arial"/>
              </a:rPr>
              <a:t>YouTube: каналы о правильном уходе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48" name="Shape 848"/>
          <p:cNvSpPr/>
          <p:nvPr/>
        </p:nvSpPr>
        <p:spPr>
          <a:xfrm>
            <a:off x="274320" y="2788920"/>
            <a:ext cx="4114800" cy="18288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849" name="Shape 849"/>
          <p:cNvSpPr/>
          <p:nvPr/>
        </p:nvSpPr>
        <p:spPr>
          <a:xfrm>
            <a:off x="274320" y="2788920"/>
            <a:ext cx="4114800" cy="502920"/>
          </a:xfrm>
          <a:prstGeom prst="rect">
            <a:avLst/>
          </a:prstGeom>
          <a:solidFill>
            <a:srgbClr val="2D8A4E">
              <a:alpha val="20000"/>
            </a:srgbClr>
          </a:solidFill>
        </p:spPr>
      </p:sp>
      <p:sp>
        <p:nvSpPr>
          <p:cNvPr id="850" name="Shape 850"/>
          <p:cNvSpPr/>
          <p:nvPr/>
        </p:nvSpPr>
        <p:spPr>
          <a:xfrm>
            <a:off x="411480" y="2788920"/>
            <a:ext cx="3840480" cy="5029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5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📱  Цифровые помощники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1" name="Shape 851"/>
          <p:cNvSpPr/>
          <p:nvPr/>
        </p:nvSpPr>
        <p:spPr>
          <a:xfrm>
            <a:off x="502919" y="3429000"/>
            <a:ext cx="228600" cy="228600"/>
          </a:xfrm>
          <a:prstGeom prst="ellipse">
            <a:avLst/>
          </a:prstGeom>
          <a:solidFill>
            <a:srgbClr val="2D8A4E"/>
          </a:solidFill>
        </p:spPr>
      </p:sp>
      <p:sp>
        <p:nvSpPr>
          <p:cNvPr id="852" name="Shape 852"/>
          <p:cNvSpPr/>
          <p:nvPr/>
        </p:nvSpPr>
        <p:spPr>
          <a:xfrm>
            <a:off x="822960" y="3337559"/>
            <a:ext cx="3383280" cy="384047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50">
                <a:solidFill>
                  <a:srgbClr val="1A2535"/>
                </a:solidFill>
                <a:latin typeface="Arial"/>
                <a:ea typeface="Arial"/>
                <a:cs typeface="Arial"/>
              </a:rPr>
              <a:t>Pet First Aid — первая помощь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3" name="Shape 853"/>
          <p:cNvSpPr/>
          <p:nvPr/>
        </p:nvSpPr>
        <p:spPr>
          <a:xfrm>
            <a:off x="502919" y="3840480"/>
            <a:ext cx="228600" cy="228600"/>
          </a:xfrm>
          <a:prstGeom prst="ellipse">
            <a:avLst/>
          </a:prstGeom>
          <a:solidFill>
            <a:srgbClr val="2D8A4E"/>
          </a:solidFill>
        </p:spPr>
      </p:sp>
      <p:sp>
        <p:nvSpPr>
          <p:cNvPr id="854" name="Shape 854"/>
          <p:cNvSpPr/>
          <p:nvPr/>
        </p:nvSpPr>
        <p:spPr>
          <a:xfrm>
            <a:off x="822960" y="3749040"/>
            <a:ext cx="3383280" cy="384047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50">
                <a:solidFill>
                  <a:srgbClr val="1A2535"/>
                </a:solidFill>
                <a:latin typeface="Arial"/>
                <a:ea typeface="Arial"/>
                <a:cs typeface="Arial"/>
              </a:rPr>
              <a:t>VetMed — поиск ветеринаров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5" name="Shape 855"/>
          <p:cNvSpPr/>
          <p:nvPr/>
        </p:nvSpPr>
        <p:spPr>
          <a:xfrm>
            <a:off x="502919" y="4251960"/>
            <a:ext cx="228600" cy="228600"/>
          </a:xfrm>
          <a:prstGeom prst="ellipse">
            <a:avLst/>
          </a:prstGeom>
          <a:solidFill>
            <a:srgbClr val="2D8A4E"/>
          </a:solidFill>
        </p:spPr>
      </p:sp>
      <p:sp>
        <p:nvSpPr>
          <p:cNvPr id="856" name="Shape 856"/>
          <p:cNvSpPr/>
          <p:nvPr/>
        </p:nvSpPr>
        <p:spPr>
          <a:xfrm>
            <a:off x="822960" y="4160520"/>
            <a:ext cx="3383280" cy="384047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50">
                <a:solidFill>
                  <a:srgbClr val="1A2535"/>
                </a:solidFill>
                <a:latin typeface="Arial"/>
                <a:ea typeface="Arial"/>
                <a:cs typeface="Arial"/>
              </a:rPr>
              <a:t>My Pet — расписание вакцинации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7" name="Shape 857"/>
          <p:cNvSpPr/>
          <p:nvPr/>
        </p:nvSpPr>
        <p:spPr>
          <a:xfrm>
            <a:off x="4663440" y="2788920"/>
            <a:ext cx="4114800" cy="18288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858" name="Shape 858"/>
          <p:cNvSpPr/>
          <p:nvPr/>
        </p:nvSpPr>
        <p:spPr>
          <a:xfrm>
            <a:off x="4663440" y="2788920"/>
            <a:ext cx="4114800" cy="502920"/>
          </a:xfrm>
          <a:prstGeom prst="rect">
            <a:avLst/>
          </a:prstGeom>
          <a:solidFill>
            <a:srgbClr val="2D8A4E">
              <a:alpha val="20000"/>
            </a:srgbClr>
          </a:solidFill>
        </p:spPr>
      </p:sp>
      <p:sp>
        <p:nvSpPr>
          <p:cNvPr id="859" name="Shape 859"/>
          <p:cNvSpPr/>
          <p:nvPr/>
        </p:nvSpPr>
        <p:spPr>
          <a:xfrm>
            <a:off x="4800600" y="2788920"/>
            <a:ext cx="3840480" cy="50292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500" b="1">
                <a:solidFill>
                  <a:srgbClr val="2D8A4E"/>
                </a:solidFill>
                <a:latin typeface="Arial"/>
                <a:ea typeface="Arial"/>
                <a:cs typeface="Arial"/>
              </a:rPr>
              <a:t>👨‍⚕️  Профессиональная помощь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0" name="Shape 860"/>
          <p:cNvSpPr/>
          <p:nvPr/>
        </p:nvSpPr>
        <p:spPr>
          <a:xfrm>
            <a:off x="4892040" y="3429000"/>
            <a:ext cx="228600" cy="228600"/>
          </a:xfrm>
          <a:prstGeom prst="ellipse">
            <a:avLst/>
          </a:prstGeom>
          <a:solidFill>
            <a:srgbClr val="2D8A4E"/>
          </a:solidFill>
        </p:spPr>
      </p:sp>
      <p:sp>
        <p:nvSpPr>
          <p:cNvPr id="861" name="Shape 861"/>
          <p:cNvSpPr/>
          <p:nvPr/>
        </p:nvSpPr>
        <p:spPr>
          <a:xfrm>
            <a:off x="5212080" y="3337559"/>
            <a:ext cx="3383280" cy="384047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50">
                <a:solidFill>
                  <a:srgbClr val="1A2535"/>
                </a:solidFill>
                <a:latin typeface="Arial"/>
                <a:ea typeface="Arial"/>
                <a:cs typeface="Arial"/>
              </a:rPr>
              <a:t>Ветеринар — 1-2 раза в год минимум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2" name="Shape 862"/>
          <p:cNvSpPr/>
          <p:nvPr/>
        </p:nvSpPr>
        <p:spPr>
          <a:xfrm>
            <a:off x="4892040" y="3840480"/>
            <a:ext cx="228600" cy="228600"/>
          </a:xfrm>
          <a:prstGeom prst="ellipse">
            <a:avLst/>
          </a:prstGeom>
          <a:solidFill>
            <a:srgbClr val="2D8A4E"/>
          </a:solidFill>
        </p:spPr>
      </p:sp>
      <p:sp>
        <p:nvSpPr>
          <p:cNvPr id="863" name="Shape 863"/>
          <p:cNvSpPr/>
          <p:nvPr/>
        </p:nvSpPr>
        <p:spPr>
          <a:xfrm>
            <a:off x="5212080" y="3749040"/>
            <a:ext cx="3383280" cy="384047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50">
                <a:solidFill>
                  <a:srgbClr val="1A2535"/>
                </a:solidFill>
                <a:latin typeface="Arial"/>
                <a:ea typeface="Arial"/>
                <a:cs typeface="Arial"/>
              </a:rPr>
              <a:t>Груминг-студия — по необходимости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4" name="Shape 864"/>
          <p:cNvSpPr/>
          <p:nvPr/>
        </p:nvSpPr>
        <p:spPr>
          <a:xfrm>
            <a:off x="4892040" y="4251960"/>
            <a:ext cx="228600" cy="228600"/>
          </a:xfrm>
          <a:prstGeom prst="ellipse">
            <a:avLst/>
          </a:prstGeom>
          <a:solidFill>
            <a:srgbClr val="2D8A4E"/>
          </a:solidFill>
        </p:spPr>
      </p:sp>
      <p:sp>
        <p:nvSpPr>
          <p:cNvPr id="865" name="Shape 865"/>
          <p:cNvSpPr/>
          <p:nvPr/>
        </p:nvSpPr>
        <p:spPr>
          <a:xfrm>
            <a:off x="5212080" y="4160520"/>
            <a:ext cx="3383280" cy="384047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l"/>
            <a:r>
              <a:rPr sz="1250">
                <a:solidFill>
                  <a:srgbClr val="1A2535"/>
                </a:solidFill>
                <a:latin typeface="Arial"/>
                <a:ea typeface="Arial"/>
                <a:cs typeface="Arial"/>
              </a:rPr>
              <a:t>Зоопсихолог — при поведенческих проблемах</a:t>
            </a:r>
            <a:endParaRPr sz="12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6" name="Shape 866"/>
          <p:cNvSpPr/>
          <p:nvPr/>
        </p:nvSpPr>
        <p:spPr>
          <a:xfrm>
            <a:off x="274320" y="4828032"/>
            <a:ext cx="8595360" cy="228600"/>
          </a:xfrm>
          <a:prstGeom prst="rect">
            <a:avLst/>
          </a:prstGeom>
          <a:solidFill>
            <a:srgbClr val="E8F5EC"/>
          </a:solidFill>
        </p:spPr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Shape 86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8C7E"/>
          </a:solidFill>
        </p:spPr>
      </p:sp>
      <p:sp>
        <p:nvSpPr>
          <p:cNvPr id="869" name="Shape 869"/>
          <p:cNvSpPr/>
          <p:nvPr/>
        </p:nvSpPr>
        <p:spPr>
          <a:xfrm>
            <a:off x="0" y="2560320"/>
            <a:ext cx="9144000" cy="2578608"/>
          </a:xfrm>
          <a:prstGeom prst="rect">
            <a:avLst/>
          </a:prstGeom>
          <a:solidFill>
            <a:srgbClr val="2D8A4E"/>
          </a:solidFill>
        </p:spPr>
      </p:sp>
      <p:sp>
        <p:nvSpPr>
          <p:cNvPr id="870" name="Shape 870"/>
          <p:cNvSpPr/>
          <p:nvPr/>
        </p:nvSpPr>
        <p:spPr>
          <a:xfrm>
            <a:off x="5943600" y="-914400"/>
            <a:ext cx="3657600" cy="3657600"/>
          </a:xfrm>
          <a:prstGeom prst="ellipse">
            <a:avLst/>
          </a:prstGeom>
          <a:solidFill>
            <a:srgbClr val="0D7A6E">
              <a:alpha val="60000"/>
            </a:srgbClr>
          </a:solidFill>
        </p:spPr>
      </p:sp>
      <p:sp>
        <p:nvSpPr>
          <p:cNvPr id="871" name="Shape 871"/>
          <p:cNvSpPr/>
          <p:nvPr/>
        </p:nvSpPr>
        <p:spPr>
          <a:xfrm>
            <a:off x="-914400" y="2286000"/>
            <a:ext cx="2743200" cy="2743200"/>
          </a:xfrm>
          <a:prstGeom prst="ellipse">
            <a:avLst/>
          </a:prstGeom>
          <a:solidFill>
            <a:srgbClr val="1A6B3A">
              <a:alpha val="60000"/>
            </a:srgbClr>
          </a:solidFill>
        </p:spPr>
      </p:sp>
      <p:sp>
        <p:nvSpPr>
          <p:cNvPr id="872" name="Shape 872"/>
          <p:cNvSpPr/>
          <p:nvPr/>
        </p:nvSpPr>
        <p:spPr>
          <a:xfrm>
            <a:off x="7315200" y="3200400"/>
            <a:ext cx="2286000" cy="2286000"/>
          </a:xfrm>
          <a:prstGeom prst="ellipse">
            <a:avLst/>
          </a:prstGeom>
          <a:solidFill>
            <a:srgbClr val="0D5C6E">
              <a:alpha val="50000"/>
            </a:srgbClr>
          </a:solidFill>
        </p:spPr>
      </p:sp>
      <p:sp>
        <p:nvSpPr>
          <p:cNvPr id="873" name="Shape 873"/>
          <p:cNvSpPr/>
          <p:nvPr/>
        </p:nvSpPr>
        <p:spPr>
          <a:xfrm>
            <a:off x="3200400" y="320040"/>
            <a:ext cx="2743200" cy="13716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80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❓</a:t>
            </a:r>
            <a:endParaRPr sz="8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4" name="Shape 874"/>
          <p:cNvSpPr/>
          <p:nvPr/>
        </p:nvSpPr>
        <p:spPr>
          <a:xfrm>
            <a:off x="457200" y="1645920"/>
            <a:ext cx="8229600" cy="77723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3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Вопросы? Давайте обсудим!</a:t>
            </a:r>
            <a:endParaRPr sz="3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5" name="Shape 875"/>
          <p:cNvSpPr/>
          <p:nvPr/>
        </p:nvSpPr>
        <p:spPr>
          <a:xfrm>
            <a:off x="1828800" y="2404872"/>
            <a:ext cx="5486400" cy="54864"/>
          </a:xfrm>
          <a:prstGeom prst="rect">
            <a:avLst/>
          </a:prstGeom>
          <a:solidFill>
            <a:srgbClr val="FFD23F"/>
          </a:solidFill>
        </p:spPr>
      </p:sp>
      <p:sp>
        <p:nvSpPr>
          <p:cNvPr id="876" name="Shape 876"/>
          <p:cNvSpPr/>
          <p:nvPr/>
        </p:nvSpPr>
        <p:spPr>
          <a:xfrm>
            <a:off x="1371600" y="2560320"/>
            <a:ext cx="6400800" cy="13716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700">
                <a:solidFill>
                  <a:srgbClr val="FFFFFF"/>
                </a:solidFill>
                <a:latin typeface="Arial"/>
                <a:ea typeface="Arial"/>
                <a:cs typeface="Arial"/>
              </a:rPr>
              <a:t>💬 Что вас беспокоит в уходе за питомцами?</a:t>
            </a:r>
            <a:endParaRPr sz="17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1700">
                <a:solidFill>
                  <a:srgbClr val="FFFFFF"/>
                </a:solidFill>
                <a:latin typeface="Arial"/>
                <a:ea typeface="Arial"/>
                <a:cs typeface="Arial"/>
              </a:rPr>
              <a:t>🐕 Поделитесь историями из жизни!</a:t>
            </a:r>
            <a:endParaRPr sz="17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1700">
                <a:solidFill>
                  <a:srgbClr val="FFFFFF"/>
                </a:solidFill>
                <a:latin typeface="Arial"/>
                <a:ea typeface="Arial"/>
                <a:cs typeface="Arial"/>
              </a:rPr>
              <a:t>❓ Задавайте любые вопросы!</a:t>
            </a:r>
            <a:endParaRPr sz="17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7" name="Shape 877"/>
          <p:cNvSpPr/>
          <p:nvPr/>
        </p:nvSpPr>
        <p:spPr>
          <a:xfrm>
            <a:off x="457200" y="4114800"/>
            <a:ext cx="8229600" cy="594359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2000" b="1">
                <a:solidFill>
                  <a:srgbClr val="FFD23F"/>
                </a:solidFill>
                <a:latin typeface="Arial"/>
                <a:ea typeface="Arial"/>
                <a:cs typeface="Arial"/>
              </a:rPr>
              <a:t>🐶🐱🐄🐷🐔  Спасибо за внимание!  🐔🐷🐄🐱🐶</a:t>
            </a:r>
            <a:endParaRPr sz="2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8" name="Shape 878"/>
          <p:cNvSpPr/>
          <p:nvPr/>
        </p:nvSpPr>
        <p:spPr>
          <a:xfrm>
            <a:off x="0" y="4846320"/>
            <a:ext cx="9144000" cy="292608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marL="0" indent="0" algn="ctr"/>
            <a:r>
              <a:rPr sz="1200" i="1">
                <a:solidFill>
                  <a:srgbClr val="B0E0D0"/>
                </a:solidFill>
                <a:latin typeface="Arial"/>
                <a:ea typeface="Arial"/>
                <a:cs typeface="Arial"/>
              </a:rPr>
              <a:t>Светлана Глебова • Зоогигиена 2026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48</TotalTime>
  <Words>2818</Words>
  <Application>Microsoft Office PowerPoint</Application>
  <DocSecurity>0</DocSecurity>
  <PresentationFormat>Экран (16:9)</PresentationFormat>
  <Paragraphs>609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Эко 2</cp:lastModifiedBy>
  <cp:revision>6</cp:revision>
  <dcterms:created xsi:type="dcterms:W3CDTF">2026-03-05T05:52:02Z</dcterms:created>
  <dcterms:modified xsi:type="dcterms:W3CDTF">2026-03-19T13:49:39Z</dcterms:modified>
</cp:coreProperties>
</file>